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29"/>
  </p:notesMasterIdLst>
  <p:handoutMasterIdLst>
    <p:handoutMasterId r:id="rId30"/>
  </p:handoutMasterIdLst>
  <p:sldIdLst>
    <p:sldId id="303" r:id="rId2"/>
    <p:sldId id="365" r:id="rId3"/>
    <p:sldId id="387" r:id="rId4"/>
    <p:sldId id="389" r:id="rId5"/>
    <p:sldId id="390" r:id="rId6"/>
    <p:sldId id="392" r:id="rId7"/>
    <p:sldId id="393" r:id="rId8"/>
    <p:sldId id="391" r:id="rId9"/>
    <p:sldId id="411" r:id="rId10"/>
    <p:sldId id="401" r:id="rId11"/>
    <p:sldId id="394" r:id="rId12"/>
    <p:sldId id="395" r:id="rId13"/>
    <p:sldId id="396" r:id="rId14"/>
    <p:sldId id="407" r:id="rId15"/>
    <p:sldId id="408" r:id="rId16"/>
    <p:sldId id="409" r:id="rId17"/>
    <p:sldId id="410" r:id="rId18"/>
    <p:sldId id="406" r:id="rId19"/>
    <p:sldId id="404" r:id="rId20"/>
    <p:sldId id="405" r:id="rId21"/>
    <p:sldId id="400" r:id="rId22"/>
    <p:sldId id="398" r:id="rId23"/>
    <p:sldId id="397" r:id="rId24"/>
    <p:sldId id="402" r:id="rId25"/>
    <p:sldId id="403" r:id="rId26"/>
    <p:sldId id="399" r:id="rId27"/>
    <p:sldId id="388" r:id="rId28"/>
  </p:sldIdLst>
  <p:sldSz cx="13004800" cy="9753600"/>
  <p:notesSz cx="6819900" cy="9931400"/>
  <p:embeddedFontLst>
    <p:embeddedFont>
      <p:font typeface="Arial Narrow" panose="020B0606020202030204" pitchFamily="3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Droid Sans Mono" panose="020B0609030804020204" pitchFamily="49" charset="0"/>
      <p:regular r:id="rId40"/>
    </p:embeddedFont>
    <p:embeddedFont>
      <p:font typeface="Eurostile" panose="020B0504020202050204" pitchFamily="34" charset="0"/>
      <p:regular r:id="rId41"/>
    </p:embeddedFont>
    <p:embeddedFont>
      <p:font typeface="Wingdings 3" panose="05040102010807070707" pitchFamily="18" charset="2"/>
      <p:regular r:id="rId42"/>
    </p:embeddedFont>
  </p:embeddedFont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49288" indent="-1920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300163" indent="-3857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949450" indent="-5778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600325" indent="-771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13">
          <p15:clr>
            <a:srgbClr val="A4A3A4"/>
          </p15:clr>
        </p15:guide>
        <p15:guide id="2" orient="horz" pos="865">
          <p15:clr>
            <a:srgbClr val="A4A3A4"/>
          </p15:clr>
        </p15:guide>
        <p15:guide id="3" orient="horz" pos="387">
          <p15:clr>
            <a:srgbClr val="A4A3A4"/>
          </p15:clr>
        </p15:guide>
        <p15:guide id="4" pos="4096">
          <p15:clr>
            <a:srgbClr val="A4A3A4"/>
          </p15:clr>
        </p15:guide>
        <p15:guide id="5" pos="307">
          <p15:clr>
            <a:srgbClr val="A4A3A4"/>
          </p15:clr>
        </p15:guide>
        <p15:guide id="6" pos="78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E49C"/>
    <a:srgbClr val="FF9999"/>
    <a:srgbClr val="559B7A"/>
    <a:srgbClr val="DB6207"/>
    <a:srgbClr val="707174"/>
    <a:srgbClr val="F9AB55"/>
    <a:srgbClr val="475365"/>
    <a:srgbClr val="F9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15" autoAdjust="0"/>
    <p:restoredTop sz="84970" autoAdjust="0"/>
  </p:normalViewPr>
  <p:slideViewPr>
    <p:cSldViewPr snapToGrid="0">
      <p:cViewPr varScale="1">
        <p:scale>
          <a:sx n="61" d="100"/>
          <a:sy n="61" d="100"/>
        </p:scale>
        <p:origin x="422" y="43"/>
      </p:cViewPr>
      <p:guideLst>
        <p:guide orient="horz" pos="3213"/>
        <p:guide orient="horz" pos="865"/>
        <p:guide orient="horz" pos="387"/>
        <p:guide pos="4096"/>
        <p:guide pos="307"/>
        <p:guide pos="7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-3258" y="-114"/>
      </p:cViewPr>
      <p:guideLst>
        <p:guide orient="horz" pos="3128"/>
        <p:guide pos="21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8799D890-3B36-4C31-9BB9-B993097FAF11}" type="datetimeFigureOut">
              <a:rPr lang="en-US" altLang="de-DE"/>
              <a:pPr>
                <a:defRPr/>
              </a:pPr>
              <a:t>5/10/2021</a:t>
            </a:fld>
            <a:endParaRPr lang="en-US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ED1B2887-94E9-4D40-B943-231BD1957567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077538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g>
</file>

<file path=ppt/media/image11.pn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2625" y="4718050"/>
            <a:ext cx="5454650" cy="446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D47ADC95-7A91-4A3B-88CF-853D915EFCC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8450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1pPr>
    <a:lvl2pPr marL="64928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2pPr>
    <a:lvl3pPr marL="13001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3pPr>
    <a:lvl4pPr marL="1949450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4pPr>
    <a:lvl5pPr marL="26003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5pPr>
    <a:lvl6pPr marL="325114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0137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5160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0183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Notizenplatzhalt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de-DE" altLang="en-US">
                <a:latin typeface="Arial" panose="020B0604020202020204" pitchFamily="34" charset="0"/>
              </a:rPr>
              <a:t>+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CE70CB38-6B3F-44F2-A43B-4BAFB7FF6495}" type="datetime1">
              <a:rPr lang="de-DE"/>
              <a:pPr>
                <a:defRPr/>
              </a:pPr>
              <a:t>10.05.2021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557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952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535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799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0754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487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28741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3348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7264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9771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4966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181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7142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50110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7549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2744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925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482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465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367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748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952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4847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Seite </a:t>
            </a:r>
            <a:fld id="{6C47C05D-7D50-4E6E-A68E-6ABAD0E2B528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87363" y="9193213"/>
            <a:ext cx="10541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92196" y="7202312"/>
            <a:ext cx="11054080" cy="1937173"/>
          </a:xfrm>
          <a:prstGeom prst="rect">
            <a:avLst/>
          </a:prstGeom>
        </p:spPr>
        <p:txBody>
          <a:bodyPr lIns="130046" tIns="65023" rIns="130046" bIns="65023" anchor="t"/>
          <a:lstStyle>
            <a:lvl1pPr algn="l">
              <a:defRPr sz="5600" b="1" cap="none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>
            <p:ph type="body" idx="1"/>
          </p:nvPr>
        </p:nvSpPr>
        <p:spPr>
          <a:xfrm>
            <a:off x="485423" y="5067583"/>
            <a:ext cx="11054080" cy="2133599"/>
          </a:xfrm>
          <a:prstGeom prst="rect">
            <a:avLst/>
          </a:prstGeom>
        </p:spPr>
        <p:txBody>
          <a:bodyPr lIns="130046" tIns="65023" rIns="130046" bIns="65023" anchor="b"/>
          <a:lstStyle>
            <a:lvl1pPr marL="0" indent="0">
              <a:buNone/>
              <a:defRPr sz="2800" b="1">
                <a:solidFill>
                  <a:schemeClr val="bg2"/>
                </a:solidFill>
              </a:defRPr>
            </a:lvl1pPr>
            <a:lvl2pPr marL="650230" indent="0">
              <a:buNone/>
              <a:defRPr sz="2600"/>
            </a:lvl2pPr>
            <a:lvl3pPr marL="1300460" indent="0">
              <a:buNone/>
              <a:defRPr sz="2300"/>
            </a:lvl3pPr>
            <a:lvl4pPr marL="1950690" indent="0">
              <a:buNone/>
              <a:defRPr sz="2000"/>
            </a:lvl4pPr>
            <a:lvl5pPr marL="2600919" indent="0">
              <a:buNone/>
              <a:defRPr sz="2000"/>
            </a:lvl5pPr>
            <a:lvl6pPr marL="3251149" indent="0">
              <a:buNone/>
              <a:defRPr sz="2000"/>
            </a:lvl6pPr>
            <a:lvl7pPr marL="3901379" indent="0">
              <a:buNone/>
              <a:defRPr sz="2000"/>
            </a:lvl7pPr>
            <a:lvl8pPr marL="4551609" indent="0">
              <a:buNone/>
              <a:defRPr sz="2000"/>
            </a:lvl8pPr>
            <a:lvl9pPr marL="5201839" indent="0">
              <a:buNone/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5700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Page </a:t>
            </a:r>
            <a:fld id="{2ECDCB2B-36FA-489A-8172-417ADCAF04A6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87363" y="9193213"/>
            <a:ext cx="105568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pic>
        <p:nvPicPr>
          <p:cNvPr id="6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42800" y="93600"/>
            <a:ext cx="10742508" cy="939600"/>
          </a:xfrm>
          <a:prstGeom prst="rect">
            <a:avLst/>
          </a:prstGeom>
        </p:spPr>
        <p:txBody>
          <a:bodyPr lIns="0" tIns="65023" rIns="130046" bIns="65023"/>
          <a:lstStyle>
            <a:lvl1pPr algn="l">
              <a:defRPr sz="5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buFont typeface="Wingdings 3" pitchFamily="18" charset="2"/>
              <a:buChar char=""/>
              <a:defRPr sz="2800" b="1" spc="0">
                <a:latin typeface="+mn-lt"/>
              </a:defRPr>
            </a:lvl1pPr>
            <a:lvl2pPr>
              <a:buFont typeface="Calibri" pitchFamily="34" charset="0"/>
              <a:buChar char="–"/>
              <a:defRPr sz="2800" spc="0">
                <a:latin typeface="+mn-lt"/>
              </a:defRPr>
            </a:lvl2pPr>
            <a:lvl3pPr>
              <a:defRPr sz="2400" spc="0">
                <a:latin typeface="+mn-lt"/>
              </a:defRPr>
            </a:lvl3pPr>
            <a:lvl4pPr>
              <a:defRPr sz="2000" spc="0">
                <a:latin typeface="+mn-lt"/>
              </a:defRPr>
            </a:lvl4pPr>
            <a:lvl5pPr>
              <a:defRPr sz="1800" spc="0">
                <a:latin typeface="+mn-lt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95264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59" r:id="rId1"/>
    <p:sldLayoutId id="214748446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5pPr>
      <a:lvl6pPr marL="65023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6pPr>
      <a:lvl7pPr marL="130046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7pPr>
      <a:lvl8pPr marL="195069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8pPr>
      <a:lvl9pPr marL="2600919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9pPr>
    </p:titleStyle>
    <p:bodyStyle>
      <a:lvl1pPr marL="487363" indent="-487363" algn="l" rtl="0" eaLnBrk="0" fontAlgn="base" hangingPunct="0">
        <a:spcBef>
          <a:spcPct val="20000"/>
        </a:spcBef>
        <a:spcAft>
          <a:spcPct val="0"/>
        </a:spcAft>
        <a:buChar char="•"/>
        <a:defRPr sz="4600">
          <a:solidFill>
            <a:schemeClr val="tx1"/>
          </a:solidFill>
          <a:latin typeface="+mn-lt"/>
          <a:ea typeface="+mn-ea"/>
          <a:cs typeface="+mn-cs"/>
        </a:defRPr>
      </a:lvl1pPr>
      <a:lvl2pPr marL="1055688" indent="-404813" algn="l" rtl="0" eaLnBrk="0" fontAlgn="base" hangingPunct="0">
        <a:spcBef>
          <a:spcPct val="20000"/>
        </a:spcBef>
        <a:spcAft>
          <a:spcPct val="0"/>
        </a:spcAft>
        <a:buChar char="–"/>
        <a:defRPr sz="4000">
          <a:solidFill>
            <a:schemeClr val="tx1"/>
          </a:solidFill>
          <a:latin typeface="+mn-lt"/>
        </a:defRPr>
      </a:lvl2pPr>
      <a:lvl3pPr marL="1624013" indent="-323850" algn="l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</a:defRPr>
      </a:lvl3pPr>
      <a:lvl4pPr marL="2274888" indent="-3238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4pPr>
      <a:lvl5pPr marL="2925763" indent="-32385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5pPr>
      <a:lvl6pPr marL="357626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6pPr>
      <a:lvl7pPr marL="422649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7pPr>
      <a:lvl8pPr marL="487672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8pPr>
      <a:lvl9pPr marL="552695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4"/>
          <p:cNvSpPr>
            <a:spLocks noGrp="1"/>
          </p:cNvSpPr>
          <p:nvPr>
            <p:ph type="title"/>
          </p:nvPr>
        </p:nvSpPr>
        <p:spPr bwMode="auto">
          <a:xfrm>
            <a:off x="1535401" y="7790441"/>
            <a:ext cx="9807789" cy="10260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de-DE" altLang="en-US"/>
              <a:t>A Tool With No Name</a:t>
            </a:r>
            <a:endParaRPr lang="en-US" altLang="en-US" sz="3200" dirty="0"/>
          </a:p>
        </p:txBody>
      </p:sp>
      <p:sp>
        <p:nvSpPr>
          <p:cNvPr id="5123" name="Untertitel 2"/>
          <p:cNvSpPr>
            <a:spLocks noGrp="1"/>
          </p:cNvSpPr>
          <p:nvPr>
            <p:ph type="body" idx="1"/>
          </p:nvPr>
        </p:nvSpPr>
        <p:spPr bwMode="auto">
          <a:xfrm>
            <a:off x="491115" y="441037"/>
            <a:ext cx="9607550" cy="90947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en-US" sz="4400"/>
              <a:t>Robert Reitmeier</a:t>
            </a:r>
            <a:endParaRPr lang="de-DE" altLang="en-US" sz="4400" dirty="0"/>
          </a:p>
        </p:txBody>
      </p:sp>
      <p:pic>
        <p:nvPicPr>
          <p:cNvPr id="1026" name="Picture 2" descr="A Horse With No Name - Adding Some Personal Touches - Guitar Noise">
            <a:extLst>
              <a:ext uri="{FF2B5EF4-FFF2-40B4-BE49-F238E27FC236}">
                <a16:creationId xmlns:a16="http://schemas.microsoft.com/office/drawing/2014/main" id="{5A6C6ECE-3B26-4E7D-AD8E-0CFCA1015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816" y="1609923"/>
            <a:ext cx="7897090" cy="5905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69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Eurostile" panose="020B0504020202050204" pitchFamily="34" charset="0"/>
              </a:rPr>
              <a:t>Definiton</a:t>
            </a:r>
            <a:r>
              <a:rPr lang="en-GB" dirty="0">
                <a:latin typeface="Eurostile" panose="020B0504020202050204" pitchFamily="34" charset="0"/>
              </a:rPr>
              <a:t> of “Trace”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7696587-023B-4391-B0C5-E0610DE8A1AB}"/>
              </a:ext>
            </a:extLst>
          </p:cNvPr>
          <p:cNvSpPr txBox="1"/>
          <p:nvPr/>
        </p:nvSpPr>
        <p:spPr>
          <a:xfrm>
            <a:off x="9265899" y="470521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f(x,y)</a:t>
            </a:r>
          </a:p>
          <a:p>
            <a:r>
              <a:rPr lang="de-DE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A93D448-CB93-475C-B6B3-3B03F34B28B1}"/>
              </a:ext>
            </a:extLst>
          </p:cNvPr>
          <p:cNvSpPr txBox="1"/>
          <p:nvPr/>
        </p:nvSpPr>
        <p:spPr>
          <a:xfrm>
            <a:off x="6640903" y="5890287"/>
            <a:ext cx="1005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then</a:t>
            </a:r>
            <a:endParaRPr lang="de-DE" dirty="0"/>
          </a:p>
          <a:p>
            <a:r>
              <a:rPr lang="de-DE" dirty="0">
                <a:solidFill>
                  <a:srgbClr val="FF0000"/>
                </a:solidFill>
              </a:rPr>
              <a:t>(A(</a:t>
            </a:r>
            <a:r>
              <a:rPr lang="de-DE" dirty="0" err="1">
                <a:solidFill>
                  <a:srgbClr val="FF0000"/>
                </a:solidFill>
              </a:rPr>
              <a:t>x,y</a:t>
            </a:r>
            <a:r>
              <a:rPr lang="de-DE" dirty="0">
                <a:solidFill>
                  <a:srgbClr val="FF0000"/>
                </a:solidFill>
              </a:rPr>
              <a:t>))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D7EF826-0BEB-4259-A921-8B8F9E67B11C}"/>
              </a:ext>
            </a:extLst>
          </p:cNvPr>
          <p:cNvSpPr txBox="1"/>
          <p:nvPr/>
        </p:nvSpPr>
        <p:spPr>
          <a:xfrm>
            <a:off x="11690498" y="5890287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</a:t>
            </a:r>
          </a:p>
          <a:p>
            <a:r>
              <a:rPr lang="de-DE">
                <a:solidFill>
                  <a:srgbClr val="FF0000"/>
                </a:solidFill>
              </a:rPr>
              <a:t>(¬A)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6CF57F2-165D-4703-85B8-A783FEF95AEF}"/>
              </a:ext>
            </a:extLst>
          </p:cNvPr>
          <p:cNvSpPr txBox="1"/>
          <p:nvPr/>
        </p:nvSpPr>
        <p:spPr>
          <a:xfrm>
            <a:off x="6485476" y="7310308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(¬B ∧ C)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D045C1E2-29CF-41A8-BE51-F0807E8D2883}"/>
              </a:ext>
            </a:extLst>
          </p:cNvPr>
          <p:cNvSpPr txBox="1"/>
          <p:nvPr/>
        </p:nvSpPr>
        <p:spPr>
          <a:xfrm>
            <a:off x="4274918" y="7266401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    (B)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00EDAE7-61BA-44B9-BB90-DBA05DC9EB9E}"/>
              </a:ext>
            </a:extLst>
          </p:cNvPr>
          <p:cNvSpPr txBox="1"/>
          <p:nvPr/>
        </p:nvSpPr>
        <p:spPr>
          <a:xfrm>
            <a:off x="9018236" y="7286753"/>
            <a:ext cx="119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else</a:t>
            </a:r>
          </a:p>
          <a:p>
            <a:r>
              <a:rPr lang="de-DE">
                <a:solidFill>
                  <a:srgbClr val="FF0000"/>
                </a:solidFill>
              </a:rPr>
              <a:t>(¬B ∧ ¬C)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CF69DEA9-1412-418B-8FDE-9E75C841958E}"/>
              </a:ext>
            </a:extLst>
          </p:cNvPr>
          <p:cNvCxnSpPr>
            <a:cxnSpLocks/>
            <a:stCxn id="3" idx="2"/>
            <a:endCxn id="23" idx="0"/>
          </p:cNvCxnSpPr>
          <p:nvPr/>
        </p:nvCxnSpPr>
        <p:spPr>
          <a:xfrm flipH="1">
            <a:off x="7143669" y="5351543"/>
            <a:ext cx="2471044" cy="538744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B4855839-AB00-41AC-AA74-D742D42B7463}"/>
              </a:ext>
            </a:extLst>
          </p:cNvPr>
          <p:cNvCxnSpPr>
            <a:cxnSpLocks/>
          </p:cNvCxnSpPr>
          <p:nvPr/>
        </p:nvCxnSpPr>
        <p:spPr>
          <a:xfrm>
            <a:off x="9614712" y="5351543"/>
            <a:ext cx="2389333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B667396-E52E-46C6-868E-9426143A9EC8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 flipH="1">
            <a:off x="4933111" y="6536618"/>
            <a:ext cx="2210558" cy="72978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952C82B-2FC5-43FA-8F95-25FA25F6B7A3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7143669" y="6536618"/>
            <a:ext cx="0" cy="773690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7159190" y="6536618"/>
            <a:ext cx="2455524" cy="750135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0211B886-3041-4C58-9701-09C00D699BBB}"/>
              </a:ext>
            </a:extLst>
          </p:cNvPr>
          <p:cNvCxnSpPr>
            <a:cxnSpLocks/>
            <a:endCxn id="47" idx="0"/>
          </p:cNvCxnSpPr>
          <p:nvPr/>
        </p:nvCxnSpPr>
        <p:spPr>
          <a:xfrm flipH="1">
            <a:off x="9620490" y="7912732"/>
            <a:ext cx="18849" cy="454850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8D727BF2-39CF-47FA-83D4-E159400075C0}"/>
              </a:ext>
            </a:extLst>
          </p:cNvPr>
          <p:cNvCxnSpPr>
            <a:cxnSpLocks/>
            <a:stCxn id="26" idx="2"/>
            <a:endCxn id="46" idx="0"/>
          </p:cNvCxnSpPr>
          <p:nvPr/>
        </p:nvCxnSpPr>
        <p:spPr>
          <a:xfrm>
            <a:off x="7143669" y="7956639"/>
            <a:ext cx="9032" cy="38126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60750A26-4422-45CD-8B2C-C95B87C9D2CE}"/>
              </a:ext>
            </a:extLst>
          </p:cNvPr>
          <p:cNvCxnSpPr>
            <a:cxnSpLocks/>
          </p:cNvCxnSpPr>
          <p:nvPr/>
        </p:nvCxnSpPr>
        <p:spPr>
          <a:xfrm>
            <a:off x="4908484" y="7935334"/>
            <a:ext cx="5776" cy="43449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94C69557-BAF6-49B6-85A6-773A03CF8160}"/>
              </a:ext>
            </a:extLst>
          </p:cNvPr>
          <p:cNvCxnSpPr>
            <a:cxnSpLocks/>
            <a:stCxn id="25" idx="2"/>
            <a:endCxn id="48" idx="0"/>
          </p:cNvCxnSpPr>
          <p:nvPr/>
        </p:nvCxnSpPr>
        <p:spPr>
          <a:xfrm flipH="1">
            <a:off x="11995182" y="6536618"/>
            <a:ext cx="8864" cy="180723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03374851-5B83-465D-BF8B-CA4E27179D30}"/>
              </a:ext>
            </a:extLst>
          </p:cNvPr>
          <p:cNvSpPr txBox="1"/>
          <p:nvPr/>
        </p:nvSpPr>
        <p:spPr>
          <a:xfrm>
            <a:off x="4392324" y="83379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1;</a:t>
            </a:r>
          </a:p>
          <a:p>
            <a:r>
              <a:rPr lang="de-DE">
                <a:solidFill>
                  <a:srgbClr val="FF0000"/>
                </a:solidFill>
              </a:rPr>
              <a:t>  A ∧ B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399A363E-D040-47D2-BBF9-EE063CDE43A1}"/>
              </a:ext>
            </a:extLst>
          </p:cNvPr>
          <p:cNvSpPr txBox="1"/>
          <p:nvPr/>
        </p:nvSpPr>
        <p:spPr>
          <a:xfrm>
            <a:off x="6420737" y="8337904"/>
            <a:ext cx="1463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return 2;</a:t>
            </a:r>
          </a:p>
          <a:p>
            <a:r>
              <a:rPr lang="de-DE">
                <a:solidFill>
                  <a:srgbClr val="FF0000"/>
                </a:solidFill>
              </a:rPr>
              <a:t>A ∧ (¬B ∧ C)</a:t>
            </a:r>
            <a:endParaRPr lang="de-DE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79D4E38B-1BDF-4B87-A510-8CABCDF8FF61}"/>
              </a:ext>
            </a:extLst>
          </p:cNvPr>
          <p:cNvSpPr txBox="1"/>
          <p:nvPr/>
        </p:nvSpPr>
        <p:spPr>
          <a:xfrm>
            <a:off x="8753874" y="8367582"/>
            <a:ext cx="173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 return 3;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¬A ∧ (¬B ∧ ¬C)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DCA68446-E921-4F1C-892D-AEAF0DE6399C}"/>
              </a:ext>
            </a:extLst>
          </p:cNvPr>
          <p:cNvSpPr txBox="1"/>
          <p:nvPr/>
        </p:nvSpPr>
        <p:spPr>
          <a:xfrm>
            <a:off x="11473244" y="8343852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4;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     ¬A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  <a:stCxn id="23" idx="0"/>
          </p:cNvCxnSpPr>
          <p:nvPr/>
        </p:nvCxnSpPr>
        <p:spPr>
          <a:xfrm>
            <a:off x="7143669" y="5890287"/>
            <a:ext cx="0" cy="646331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</p:cNvCxnSpPr>
          <p:nvPr/>
        </p:nvCxnSpPr>
        <p:spPr>
          <a:xfrm>
            <a:off x="9639338" y="7266400"/>
            <a:ext cx="0" cy="646331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</p:cNvCxnSpPr>
          <p:nvPr/>
        </p:nvCxnSpPr>
        <p:spPr>
          <a:xfrm>
            <a:off x="5889150" y="3446862"/>
            <a:ext cx="2830606" cy="1735404"/>
          </a:xfrm>
          <a:prstGeom prst="straightConnector1">
            <a:avLst/>
          </a:prstGeom>
          <a:ln w="25400">
            <a:solidFill>
              <a:srgbClr val="0070C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4267625" y="2804596"/>
            <a:ext cx="2373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Trace [1,3]</a:t>
            </a:r>
          </a:p>
        </p:txBody>
      </p:sp>
      <p:sp>
        <p:nvSpPr>
          <p:cNvPr id="34" name="Textfeld 33"/>
          <p:cNvSpPr txBox="1"/>
          <p:nvPr/>
        </p:nvSpPr>
        <p:spPr>
          <a:xfrm>
            <a:off x="8719756" y="516540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1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10211191" y="5182266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2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5889150" y="658490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1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6998945" y="6742408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2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8379191" y="6586265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3</a:t>
            </a: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6267635" y="3364637"/>
            <a:ext cx="2260796" cy="3221628"/>
          </a:xfrm>
          <a:prstGeom prst="straightConnector1">
            <a:avLst/>
          </a:prstGeom>
          <a:ln w="25400">
            <a:solidFill>
              <a:srgbClr val="0070C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213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Z3 Formula for _FDtest [1,1]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DF37B99-5923-43FE-9D47-A60A06215B9F}"/>
              </a:ext>
            </a:extLst>
          </p:cNvPr>
          <p:cNvSpPr txBox="1"/>
          <p:nvPr/>
        </p:nvSpPr>
        <p:spPr>
          <a:xfrm>
            <a:off x="442800" y="2059365"/>
            <a:ext cx="4980970" cy="74789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2000">
                <a:latin typeface="Arial Narrow" panose="020B0606020202030204" pitchFamily="34" charset="0"/>
              </a:rPr>
              <a:t>; ----------------------------------------------</a:t>
            </a:r>
          </a:p>
          <a:p>
            <a:r>
              <a:rPr lang="de-DE" sz="2000">
                <a:latin typeface="Arial Narrow" panose="020B0606020202030204" pitchFamily="34" charset="0"/>
              </a:rPr>
              <a:t>; COND Then branch 1 "if((ps-&gt;_Sh[1] &amp; …</a:t>
            </a:r>
          </a:p>
          <a:p>
            <a:r>
              <a:rPr lang="de-DE" sz="2000">
                <a:latin typeface="Arial Narrow" panose="020B0606020202030204" pitchFamily="34" charset="0"/>
              </a:rPr>
              <a:t>; ----------------------------------------------</a:t>
            </a:r>
          </a:p>
          <a:p>
            <a:r>
              <a:rPr lang="de-DE" sz="2000">
                <a:latin typeface="Arial Narrow" panose="020B0606020202030204" pitchFamily="34" charset="0"/>
              </a:rPr>
              <a:t>(assert</a:t>
            </a:r>
          </a:p>
          <a:p>
            <a:r>
              <a:rPr lang="de-DE" sz="2000">
                <a:latin typeface="Arial Narrow" panose="020B0606020202030204" pitchFamily="34" charset="0"/>
              </a:rPr>
              <a:t>    (=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(bvand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(select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arr$$5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(bvand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#x00007fff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(bvnot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)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4D5F1B7-CD1F-4CDC-80F8-189F2902035C}"/>
              </a:ext>
            </a:extLst>
          </p:cNvPr>
          <p:cNvSpPr txBox="1"/>
          <p:nvPr/>
        </p:nvSpPr>
        <p:spPr>
          <a:xfrm>
            <a:off x="6114093" y="2059365"/>
            <a:ext cx="4980970" cy="74789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endParaRPr lang="de-DE" sz="2000">
              <a:latin typeface="Arial Narrow" panose="020B0606020202030204" pitchFamily="34" charset="0"/>
            </a:endParaRPr>
          </a:p>
          <a:p>
            <a:r>
              <a:rPr lang="de-DE" sz="2000">
                <a:latin typeface="Arial Narrow" panose="020B0606020202030204" pitchFamily="34" charset="0"/>
              </a:rPr>
              <a:t>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#x0000000f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)</a:t>
            </a:r>
          </a:p>
          <a:p>
            <a:endParaRPr lang="de-DE" sz="2000">
              <a:latin typeface="Arial Narrow" panose="020B060602020203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A0285E7-0216-4682-A739-7257271DFFE2}"/>
              </a:ext>
            </a:extLst>
          </p:cNvPr>
          <p:cNvSpPr txBox="1"/>
          <p:nvPr/>
        </p:nvSpPr>
        <p:spPr>
          <a:xfrm>
            <a:off x="421639" y="1146172"/>
            <a:ext cx="12161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Arial Narrow" panose="020B0606020202030204" pitchFamily="34" charset="0"/>
              </a:rPr>
              <a:t>if((ps-&gt;_Sh[1] &amp; (unsigned short) (0x7fff &amp; ~(unsigned short) ((1 &lt;&lt; 7) - 1))) == (unsigned short) ((1 &lt;&lt; 15 - 7) - 1) &lt;&lt; 7)</a:t>
            </a:r>
            <a:endParaRPr lang="de-DE" sz="2000" b="1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649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Trace Result Verification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2400" y="4842849"/>
            <a:ext cx="6180446" cy="1453597"/>
          </a:xfrm>
          <a:ln>
            <a:noFill/>
          </a:ln>
        </p:spPr>
        <p:txBody>
          <a:bodyPr lIns="64800"/>
          <a:lstStyle/>
          <a:p>
            <a:pPr marL="650875" lvl="1" indent="0">
              <a:buNone/>
            </a:pPr>
            <a:r>
              <a:rPr lang="en-GB">
                <a:latin typeface="Eurostile" panose="020B0504020202050204" pitchFamily="34" charset="0"/>
              </a:rPr>
              <a:t>Compile and execute the code:</a:t>
            </a:r>
            <a:br>
              <a:rPr lang="en-GB">
                <a:latin typeface="Eurostile" panose="020B0504020202050204" pitchFamily="34" charset="0"/>
              </a:rPr>
            </a:br>
            <a:r>
              <a:rPr lang="en-GB">
                <a:solidFill>
                  <a:srgbClr val="FF0000"/>
                </a:solidFill>
                <a:latin typeface="Eurostile" panose="020B0504020202050204" pitchFamily="34" charset="0"/>
              </a:rPr>
              <a:t>Result = Prediction?</a:t>
            </a:r>
            <a:endParaRPr lang="en-GB" b="0">
              <a:solidFill>
                <a:srgbClr val="FF0000"/>
              </a:solidFill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A6FEFE0-DC6E-4717-AAB4-5EF013BC6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3782"/>
            <a:ext cx="5933444" cy="8096772"/>
          </a:xfrm>
          <a:prstGeom prst="rect">
            <a:avLst/>
          </a:prstGeom>
        </p:spPr>
      </p:pic>
      <p:sp>
        <p:nvSpPr>
          <p:cNvPr id="27" name="Rechteck 26">
            <a:extLst>
              <a:ext uri="{FF2B5EF4-FFF2-40B4-BE49-F238E27FC236}">
                <a16:creationId xmlns:a16="http://schemas.microsoft.com/office/drawing/2014/main" id="{EA2F01A5-A53B-45EA-B4D4-14A457707150}"/>
              </a:ext>
            </a:extLst>
          </p:cNvPr>
          <p:cNvSpPr/>
          <p:nvPr/>
        </p:nvSpPr>
        <p:spPr>
          <a:xfrm>
            <a:off x="442799" y="8589819"/>
            <a:ext cx="2312275" cy="328550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2BEBC42-01EC-4F0E-9C29-7FB6E678168C}"/>
              </a:ext>
            </a:extLst>
          </p:cNvPr>
          <p:cNvSpPr/>
          <p:nvPr/>
        </p:nvSpPr>
        <p:spPr>
          <a:xfrm>
            <a:off x="442799" y="8073463"/>
            <a:ext cx="3891695" cy="19792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Inhaltsplatzhalter 2">
            <a:extLst>
              <a:ext uri="{FF2B5EF4-FFF2-40B4-BE49-F238E27FC236}">
                <a16:creationId xmlns:a16="http://schemas.microsoft.com/office/drawing/2014/main" id="{C11E3180-076D-4A8B-8B74-B9A137852B3B}"/>
              </a:ext>
            </a:extLst>
          </p:cNvPr>
          <p:cNvSpPr txBox="1">
            <a:spLocks/>
          </p:cNvSpPr>
          <p:nvPr/>
        </p:nvSpPr>
        <p:spPr>
          <a:xfrm>
            <a:off x="6804560" y="7948349"/>
            <a:ext cx="5094515" cy="551072"/>
          </a:xfrm>
          <a:prstGeom prst="rect">
            <a:avLst/>
          </a:prstGeom>
          <a:ln>
            <a:noFill/>
          </a:ln>
        </p:spPr>
        <p:txBody>
          <a:bodyPr lIns="64800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650875" lvl="1" indent="0">
              <a:buFont typeface="Calibri" pitchFamily="34" charset="0"/>
              <a:buNone/>
            </a:pPr>
            <a:r>
              <a:rPr lang="en-GB" sz="2000" kern="0">
                <a:latin typeface="Eurostile" panose="020B0504020202050204" pitchFamily="34" charset="0"/>
              </a:rPr>
              <a:t>Get arguments from commandline</a:t>
            </a:r>
          </a:p>
        </p:txBody>
      </p:sp>
      <p:sp>
        <p:nvSpPr>
          <p:cNvPr id="36" name="Inhaltsplatzhalter 2">
            <a:extLst>
              <a:ext uri="{FF2B5EF4-FFF2-40B4-BE49-F238E27FC236}">
                <a16:creationId xmlns:a16="http://schemas.microsoft.com/office/drawing/2014/main" id="{53776843-18DD-4453-8097-85CC6357F639}"/>
              </a:ext>
            </a:extLst>
          </p:cNvPr>
          <p:cNvSpPr txBox="1">
            <a:spLocks/>
          </p:cNvSpPr>
          <p:nvPr/>
        </p:nvSpPr>
        <p:spPr>
          <a:xfrm>
            <a:off x="6804560" y="8509755"/>
            <a:ext cx="4180115" cy="690733"/>
          </a:xfrm>
          <a:prstGeom prst="rect">
            <a:avLst/>
          </a:prstGeom>
          <a:ln>
            <a:noFill/>
          </a:ln>
        </p:spPr>
        <p:txBody>
          <a:bodyPr lIns="64800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650875" lvl="1" indent="0">
              <a:buFont typeface="Calibri" pitchFamily="34" charset="0"/>
              <a:buNone/>
            </a:pPr>
            <a:r>
              <a:rPr lang="en-GB" sz="2000" kern="0">
                <a:latin typeface="Eurostile" panose="020B0504020202050204" pitchFamily="34" charset="0"/>
              </a:rPr>
              <a:t>Execute function</a:t>
            </a:r>
            <a:br>
              <a:rPr lang="en-GB" sz="2000" kern="0">
                <a:latin typeface="Eurostile" panose="020B0504020202050204" pitchFamily="34" charset="0"/>
              </a:rPr>
            </a:br>
            <a:r>
              <a:rPr lang="en-GB" sz="2000" kern="0">
                <a:latin typeface="Eurostile" panose="020B0504020202050204" pitchFamily="34" charset="0"/>
              </a:rPr>
              <a:t>Print return value to stdout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CB37461-9392-42E0-A2D6-DFDE8DF9F88F}"/>
              </a:ext>
            </a:extLst>
          </p:cNvPr>
          <p:cNvSpPr txBox="1"/>
          <p:nvPr/>
        </p:nvSpPr>
        <p:spPr>
          <a:xfrm>
            <a:off x="7332623" y="2739280"/>
            <a:ext cx="5640216" cy="523220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2800">
                <a:latin typeface="Courier New" panose="02070309020205020404" pitchFamily="49" charset="0"/>
                <a:cs typeface="Courier New" panose="02070309020205020404" pitchFamily="49" charset="0"/>
              </a:rPr>
              <a:t>short _FDtest(float *px)</a:t>
            </a:r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5EE44EA0-E641-4B38-BF81-8CCFE6A587F7}"/>
              </a:ext>
            </a:extLst>
          </p:cNvPr>
          <p:cNvSpPr/>
          <p:nvPr/>
        </p:nvSpPr>
        <p:spPr>
          <a:xfrm>
            <a:off x="5814054" y="1163782"/>
            <a:ext cx="539496" cy="8096772"/>
          </a:xfrm>
          <a:prstGeom prst="rightBrace">
            <a:avLst>
              <a:gd name="adj1" fmla="val 26977"/>
              <a:gd name="adj2" fmla="val 2316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feil: nach links 3">
            <a:extLst>
              <a:ext uri="{FF2B5EF4-FFF2-40B4-BE49-F238E27FC236}">
                <a16:creationId xmlns:a16="http://schemas.microsoft.com/office/drawing/2014/main" id="{29C4B277-BA03-431E-A973-F482ED1F0490}"/>
              </a:ext>
            </a:extLst>
          </p:cNvPr>
          <p:cNvSpPr/>
          <p:nvPr/>
        </p:nvSpPr>
        <p:spPr>
          <a:xfrm>
            <a:off x="6502399" y="2821169"/>
            <a:ext cx="634671" cy="35944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02450EC-97CC-40EC-833A-82CCD6902CA4}"/>
              </a:ext>
            </a:extLst>
          </p:cNvPr>
          <p:cNvCxnSpPr>
            <a:cxnSpLocks/>
          </p:cNvCxnSpPr>
          <p:nvPr/>
        </p:nvCxnSpPr>
        <p:spPr>
          <a:xfrm flipH="1">
            <a:off x="4465122" y="8182099"/>
            <a:ext cx="2867501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439C4825-FC13-4066-8255-EFF487308EEA}"/>
              </a:ext>
            </a:extLst>
          </p:cNvPr>
          <p:cNvCxnSpPr>
            <a:cxnSpLocks/>
          </p:cNvCxnSpPr>
          <p:nvPr/>
        </p:nvCxnSpPr>
        <p:spPr>
          <a:xfrm flipH="1">
            <a:off x="2900744" y="8775865"/>
            <a:ext cx="4431879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55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7" grpId="0" animBg="1"/>
      <p:bldP spid="29" grpId="0" animBg="1"/>
      <p:bldP spid="34" grpId="0"/>
      <p:bldP spid="36" grpId="0"/>
      <p:bldP spid="3" grpId="0" animBg="1"/>
      <p:bldP spid="10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Template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Library Qualification: ISO26262 demands</a:t>
            </a:r>
          </a:p>
        </p:txBody>
      </p:sp>
    </p:spTree>
    <p:extLst>
      <p:ext uri="{BB962C8B-B14F-4D97-AF65-F5344CB8AC3E}">
        <p14:creationId xmlns:p14="http://schemas.microsoft.com/office/powerpoint/2010/main" val="1563738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Solver Pragma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>
                <a:latin typeface="Eurostile" panose="020B0504020202050204" pitchFamily="34" charset="0"/>
              </a:rPr>
              <a:t>solver_pragma(…) :</a:t>
            </a:r>
          </a:p>
          <a:p>
            <a:pPr marL="650875" lvl="1" indent="0">
              <a:buNone/>
            </a:pPr>
            <a:br>
              <a:rPr lang="en-GB"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→ </a:t>
            </a:r>
            <a:r>
              <a:rPr lang="en-GB">
                <a:latin typeface="Eurostile" panose="020B0504020202050204" pitchFamily="34" charset="0"/>
              </a:rPr>
              <a:t>Only follow one path at a time</a:t>
            </a:r>
            <a:endParaRPr lang="en-GB" b="0">
              <a:latin typeface="Eurostile" panose="020B050402020205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3907077-F59D-4F09-BC94-F09B2E850B0C}"/>
              </a:ext>
            </a:extLst>
          </p:cNvPr>
          <p:cNvSpPr txBox="1"/>
          <p:nvPr/>
        </p:nvSpPr>
        <p:spPr>
          <a:xfrm>
            <a:off x="4009681" y="5356568"/>
            <a:ext cx="3608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err="1"/>
              <a:t>if</a:t>
            </a:r>
            <a:r>
              <a:rPr lang="de-DE"/>
              <a:t> (</a:t>
            </a:r>
            <a:r>
              <a:rPr lang="de-DE">
                <a:solidFill>
                  <a:srgbClr val="FF0000"/>
                </a:solidFill>
              </a:rPr>
              <a:t>solver_pragma(2,3) &amp;&amp; </a:t>
            </a:r>
            <a:r>
              <a:rPr lang="de-DE"/>
              <a:t>A) then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82D1971-6110-4F51-A146-4DD43C5EC1AE}"/>
              </a:ext>
            </a:extLst>
          </p:cNvPr>
          <p:cNvSpPr txBox="1"/>
          <p:nvPr/>
        </p:nvSpPr>
        <p:spPr>
          <a:xfrm>
            <a:off x="10441542" y="530839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…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2E6D1E8-70DF-48F6-87F1-7BB0C05C7DF7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5814054" y="4492653"/>
            <a:ext cx="2551703" cy="863915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3960004-F900-4EA5-8FA2-F6A74BE0975B}"/>
              </a:ext>
            </a:extLst>
          </p:cNvPr>
          <p:cNvCxnSpPr>
            <a:cxnSpLocks/>
          </p:cNvCxnSpPr>
          <p:nvPr/>
        </p:nvCxnSpPr>
        <p:spPr>
          <a:xfrm>
            <a:off x="8365757" y="4492653"/>
            <a:ext cx="2389332" cy="81574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305D79F-EB8B-480F-9B51-7E49B6E42EE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2301892" y="5725900"/>
            <a:ext cx="3512162" cy="100678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262D931-0D5E-4C70-99F0-84063753D4F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5814054" y="5725900"/>
            <a:ext cx="0" cy="107822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A886DA1D-F094-49F1-A115-B75C663546CC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5814054" y="5725900"/>
            <a:ext cx="2551704" cy="978964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EB96DDD-7731-4CD3-BBE5-458A7DF4B02C}"/>
              </a:ext>
            </a:extLst>
          </p:cNvPr>
          <p:cNvSpPr txBox="1"/>
          <p:nvPr/>
        </p:nvSpPr>
        <p:spPr>
          <a:xfrm>
            <a:off x="6871383" y="456219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6AC0C78E-49B8-4A88-B39E-0EF6C9F49F9A}"/>
              </a:ext>
            </a:extLst>
          </p:cNvPr>
          <p:cNvSpPr txBox="1"/>
          <p:nvPr/>
        </p:nvSpPr>
        <p:spPr>
          <a:xfrm>
            <a:off x="9560423" y="4586056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2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ECB8638A-F45A-4107-B698-6E60423D993C}"/>
              </a:ext>
            </a:extLst>
          </p:cNvPr>
          <p:cNvSpPr txBox="1"/>
          <p:nvPr/>
        </p:nvSpPr>
        <p:spPr>
          <a:xfrm>
            <a:off x="4640194" y="6003018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1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5C5148C-0C9E-4020-9BB3-E05C31859A2D}"/>
              </a:ext>
            </a:extLst>
          </p:cNvPr>
          <p:cNvSpPr txBox="1"/>
          <p:nvPr/>
        </p:nvSpPr>
        <p:spPr>
          <a:xfrm>
            <a:off x="5819648" y="6143404"/>
            <a:ext cx="2984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2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835C3738-33D7-4AE7-AE42-44BA5CE50FC0}"/>
              </a:ext>
            </a:extLst>
          </p:cNvPr>
          <p:cNvSpPr txBox="1"/>
          <p:nvPr/>
        </p:nvSpPr>
        <p:spPr>
          <a:xfrm>
            <a:off x="7127736" y="5920498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3</a:t>
            </a: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D9FE6FEC-72F1-46B8-8772-389F6B430556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5814054" y="5725900"/>
            <a:ext cx="0" cy="1006782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1367DC82-0EEF-4969-BD9E-3BDFF4794F38}"/>
              </a:ext>
            </a:extLst>
          </p:cNvPr>
          <p:cNvSpPr txBox="1"/>
          <p:nvPr/>
        </p:nvSpPr>
        <p:spPr>
          <a:xfrm>
            <a:off x="5355273" y="6121547"/>
            <a:ext cx="4587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>
                <a:solidFill>
                  <a:srgbClr val="FF0000"/>
                </a:solidFill>
              </a:rPr>
              <a:t>1st</a:t>
            </a:r>
            <a:endParaRPr lang="de-DE" sz="1600" dirty="0">
              <a:solidFill>
                <a:srgbClr val="FF0000"/>
              </a:solidFill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4D3B273B-53D1-4366-A516-F98A6201E4A9}"/>
              </a:ext>
            </a:extLst>
          </p:cNvPr>
          <p:cNvSpPr txBox="1"/>
          <p:nvPr/>
        </p:nvSpPr>
        <p:spPr>
          <a:xfrm>
            <a:off x="6598874" y="6169421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>
                <a:solidFill>
                  <a:srgbClr val="FF0000"/>
                </a:solidFill>
              </a:rPr>
              <a:t>2nd</a:t>
            </a:r>
            <a:endParaRPr lang="de-DE" sz="1600" dirty="0">
              <a:solidFill>
                <a:srgbClr val="FF0000"/>
              </a:solidFill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8B53A55B-7BD6-461A-A1DD-ACCD1B829D76}"/>
              </a:ext>
            </a:extLst>
          </p:cNvPr>
          <p:cNvSpPr txBox="1"/>
          <p:nvPr/>
        </p:nvSpPr>
        <p:spPr>
          <a:xfrm>
            <a:off x="8158007" y="681145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…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2EA4999B-408C-466E-B87D-75D6DABE3393}"/>
              </a:ext>
            </a:extLst>
          </p:cNvPr>
          <p:cNvSpPr txBox="1"/>
          <p:nvPr/>
        </p:nvSpPr>
        <p:spPr>
          <a:xfrm>
            <a:off x="5632971" y="6799143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…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A7E9B65-1524-4001-AB28-CCD5332C9A9C}"/>
              </a:ext>
            </a:extLst>
          </p:cNvPr>
          <p:cNvSpPr txBox="1"/>
          <p:nvPr/>
        </p:nvSpPr>
        <p:spPr>
          <a:xfrm>
            <a:off x="1933383" y="6782480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731107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Solver Debug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 b="0">
                <a:latin typeface="Eurostile" panose="020B0504020202050204" pitchFamily="34" charset="0"/>
              </a:rPr>
              <a:t>solver_debug(&lt;expr&gt;) :</a:t>
            </a:r>
          </a:p>
          <a:p>
            <a:pPr marL="650875" lvl="1" indent="0">
              <a:buNone/>
            </a:pPr>
            <a:br>
              <a:rPr lang="en-GB" b="0"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→ “Model Level Debugging”:</a:t>
            </a:r>
            <a:br>
              <a:rPr lang="en-GB" b="0"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     Print theoretical value of &lt;expr&gt; at this point</a:t>
            </a: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3327C3B-38DB-48F0-98D1-DBE5C369CFFA}"/>
              </a:ext>
            </a:extLst>
          </p:cNvPr>
          <p:cNvSpPr txBox="1"/>
          <p:nvPr/>
        </p:nvSpPr>
        <p:spPr>
          <a:xfrm>
            <a:off x="487680" y="4486801"/>
            <a:ext cx="4405745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int g(int x,int y)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int erg = x;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while(y&gt;0)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{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    solver_debug(y);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    erg = erg &lt;&lt; 1;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    y=y-1;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}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if(erg&lt;=1) { erg=100; }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    return(erg);</a:t>
            </a:r>
            <a:b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AD6E431-DAB4-4D8D-83CB-5AC48CFACBAA}"/>
              </a:ext>
            </a:extLst>
          </p:cNvPr>
          <p:cNvSpPr/>
          <p:nvPr/>
        </p:nvSpPr>
        <p:spPr>
          <a:xfrm>
            <a:off x="1589661" y="5878285"/>
            <a:ext cx="2334842" cy="316675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579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Solver Loop Pragma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 b="0">
                <a:latin typeface="Eurostile" panose="020B0504020202050204" pitchFamily="34" charset="0"/>
              </a:rPr>
              <a:t>solver_pragma ( i</a:t>
            </a:r>
            <a:r>
              <a:rPr lang="en-GB" sz="1800" b="0">
                <a:latin typeface="Eurostile" panose="020B0504020202050204" pitchFamily="34" charset="0"/>
              </a:rPr>
              <a:t>1</a:t>
            </a:r>
            <a:r>
              <a:rPr lang="en-GB" b="0">
                <a:latin typeface="Eurostile" panose="020B0504020202050204" pitchFamily="34" charset="0"/>
              </a:rPr>
              <a:t> , i</a:t>
            </a:r>
            <a:r>
              <a:rPr lang="en-GB" sz="1800" b="0">
                <a:latin typeface="Eurostile" panose="020B0504020202050204" pitchFamily="34" charset="0"/>
              </a:rPr>
              <a:t>2</a:t>
            </a:r>
            <a:r>
              <a:rPr lang="en-GB" b="0">
                <a:latin typeface="Eurostile" panose="020B0504020202050204" pitchFamily="34" charset="0"/>
              </a:rPr>
              <a:t> , … ) in loop condition:</a:t>
            </a:r>
            <a:br>
              <a:rPr lang="en-GB" b="0"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→ Only unroll loop i</a:t>
            </a:r>
            <a:r>
              <a:rPr lang="en-GB" sz="1800" b="0">
                <a:latin typeface="Eurostile" panose="020B0504020202050204" pitchFamily="34" charset="0"/>
              </a:rPr>
              <a:t>1</a:t>
            </a:r>
            <a:r>
              <a:rPr lang="en-GB" b="0">
                <a:latin typeface="Eurostile" panose="020B0504020202050204" pitchFamily="34" charset="0"/>
              </a:rPr>
              <a:t> , i</a:t>
            </a:r>
            <a:r>
              <a:rPr lang="en-GB" sz="1800" b="0">
                <a:latin typeface="Eurostile" panose="020B0504020202050204" pitchFamily="34" charset="0"/>
              </a:rPr>
              <a:t>2</a:t>
            </a:r>
            <a:r>
              <a:rPr lang="en-GB" b="0">
                <a:latin typeface="Eurostile" panose="020B0504020202050204" pitchFamily="34" charset="0"/>
              </a:rPr>
              <a:t> , … times</a:t>
            </a: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3327C3B-38DB-48F0-98D1-DBE5C369CFFA}"/>
              </a:ext>
            </a:extLst>
          </p:cNvPr>
          <p:cNvSpPr txBox="1"/>
          <p:nvPr/>
        </p:nvSpPr>
        <p:spPr>
          <a:xfrm>
            <a:off x="1016424" y="3168640"/>
            <a:ext cx="7189425" cy="1477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 for(int i=0;solver_pragma(0,1,2) &amp;&amp; i&lt;(n%3);i++)</a:t>
            </a:r>
          </a:p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</a:p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        if(arr[i]&gt;0) arr[i] *= 2;</a:t>
            </a:r>
          </a:p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        j += arr[i];</a:t>
            </a:r>
          </a:p>
          <a:p>
            <a:r>
              <a:rPr lang="de-DE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AD6E431-DAB4-4D8D-83CB-5AC48CFACBAA}"/>
              </a:ext>
            </a:extLst>
          </p:cNvPr>
          <p:cNvSpPr/>
          <p:nvPr/>
        </p:nvSpPr>
        <p:spPr>
          <a:xfrm>
            <a:off x="2854675" y="3168640"/>
            <a:ext cx="2762354" cy="316675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2248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Solver Find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3327C3B-38DB-48F0-98D1-DBE5C369CFFA}"/>
              </a:ext>
            </a:extLst>
          </p:cNvPr>
          <p:cNvSpPr txBox="1"/>
          <p:nvPr/>
        </p:nvSpPr>
        <p:spPr>
          <a:xfrm>
            <a:off x="442800" y="1219720"/>
            <a:ext cx="8894619" cy="784830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short _FDint(float *px, short xexp)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_Fval *ps = (_Fval *)(char *)px;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unsigned short frac;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short xchar = (ps-&gt;_Sh[1] &amp;</a:t>
            </a:r>
            <a:b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((unsigned short)(0x7fff &amp; ~((unsigned short)((1 &lt;&lt; 7) - 1))))) &gt;&gt; 7;</a:t>
            </a:r>
          </a:p>
          <a:p>
            <a:endParaRPr lang="de-DE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if (xchar == ((unsigned short)((1 &lt;&lt; (15 - 7)) - 1)))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return ((ps-&gt;_Sh[1] &amp; ((unsigned short)((1 &lt;&lt; 7) - 1))) == 0 &amp;&amp; ps-&gt;_Sh[0] == 0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? 1 : 2);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else if ((ps-&gt;_Sh[1] &amp; ~((unsigned short)0x8000)) == 0 &amp;&amp; ps-&gt;_Sh[0] == 0)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return (0);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xchar = (0x7e + 16 + 7 + 1) - xchar - xexp;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if (xchar &lt;= 0)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return (0);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else if ((16 + 7 + 1) &lt;= xchar)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ps-&gt;_Sh[1] &amp;= ((unsigned short)0x8000);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ps-&gt;_Sh[0] = 0;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solver_find();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return ((-1));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else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static const unsigned short mask[] = {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0x0000, 0x0001, 0x0003, 0x0007,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0x000f, 0x001f, 0x003f, 0x007f,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0x00ff, 0x01ff, 0x03ff, 0x07ff,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0x0fff, 0x1fff, 0x3fff, 0x7fff};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static const size_t sub[] = {0, 1};</a:t>
            </a:r>
          </a:p>
          <a:p>
            <a:endParaRPr lang="de-DE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frac = mask[xchar &amp; 0xf];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xchar &gt;&gt;= 4;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frac &amp;= ps-&gt;_Sh[sub[xchar]];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ps-&gt;_Sh[sub[xchar]] ^= frac;</a:t>
            </a:r>
          </a:p>
          <a:p>
            <a:endParaRPr lang="de-DE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if (0 &lt; xchar)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 frac |= ps-&gt;_Sh[0], ps-&gt;_Sh[0] = 0;</a:t>
            </a:r>
          </a:p>
          <a:p>
            <a:endParaRPr lang="de-DE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return (frac != 0 ? (-1) : 0);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DE" sz="120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EAD6E431-DAB4-4D8D-83CB-5AC48CFACBAA}"/>
              </a:ext>
            </a:extLst>
          </p:cNvPr>
          <p:cNvSpPr/>
          <p:nvPr/>
        </p:nvSpPr>
        <p:spPr>
          <a:xfrm>
            <a:off x="692623" y="4718463"/>
            <a:ext cx="1270289" cy="243682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90109" y="4718463"/>
            <a:ext cx="7563790" cy="758766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 b="0">
                <a:latin typeface="Eurostile" panose="020B0504020202050204" pitchFamily="34" charset="0"/>
              </a:rPr>
              <a:t>Only consider traces with solver_find ()</a:t>
            </a: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7284094B-A27E-4872-B5A5-7D906B6C799D}"/>
              </a:ext>
            </a:extLst>
          </p:cNvPr>
          <p:cNvCxnSpPr>
            <a:cxnSpLocks/>
          </p:cNvCxnSpPr>
          <p:nvPr/>
        </p:nvCxnSpPr>
        <p:spPr>
          <a:xfrm flipH="1" flipV="1">
            <a:off x="2149434" y="4876800"/>
            <a:ext cx="3289466" cy="8534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62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QkitKnorrBremse Performance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ASIL D Library Qualification (Dinkumware and libgcc)</a:t>
            </a:r>
          </a:p>
          <a:p>
            <a:pPr lvl="1"/>
            <a:r>
              <a:rPr lang="en-GB" b="0">
                <a:latin typeface="Eurostile" panose="020B0504020202050204" pitchFamily="34" charset="0"/>
              </a:rPr>
              <a:t>Filling coverage gaps from ForeSEE tests</a:t>
            </a:r>
          </a:p>
          <a:p>
            <a:pPr lvl="1"/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Eurostile" panose="020B0504020202050204" pitchFamily="34" charset="0"/>
              </a:rPr>
              <a:t>Found all solutions for</a:t>
            </a:r>
          </a:p>
          <a:p>
            <a:pPr lvl="2"/>
            <a:r>
              <a:rPr lang="en-GB">
                <a:latin typeface="Courier New" panose="02070309020205020404" pitchFamily="49" charset="0"/>
                <a:cs typeface="Courier New" panose="02070309020205020404" pitchFamily="49" charset="0"/>
              </a:rPr>
              <a:t>ceilf</a:t>
            </a:r>
          </a:p>
          <a:p>
            <a:pPr lvl="2"/>
            <a:r>
              <a:rPr lang="en-GB" b="0">
                <a:latin typeface="Courier New" panose="02070309020205020404" pitchFamily="49" charset="0"/>
                <a:cs typeface="Courier New" panose="02070309020205020404" pitchFamily="49" charset="0"/>
              </a:rPr>
              <a:t>__udiv6432</a:t>
            </a:r>
          </a:p>
          <a:p>
            <a:pPr lvl="2"/>
            <a:r>
              <a:rPr lang="en-GB">
                <a:latin typeface="Courier New" panose="02070309020205020404" pitchFamily="49" charset="0"/>
                <a:cs typeface="Courier New" panose="02070309020205020404" pitchFamily="49" charset="0"/>
              </a:rPr>
              <a:t>fabsf</a:t>
            </a:r>
          </a:p>
          <a:p>
            <a:pPr lvl="2"/>
            <a:r>
              <a:rPr lang="en-GB" b="0">
                <a:latin typeface="Courier New" panose="02070309020205020404" pitchFamily="49" charset="0"/>
                <a:cs typeface="Courier New" panose="02070309020205020404" pitchFamily="49" charset="0"/>
              </a:rPr>
              <a:t>roundf</a:t>
            </a:r>
          </a:p>
          <a:p>
            <a:pPr lvl="1"/>
            <a:r>
              <a:rPr lang="en-GB" b="0">
                <a:latin typeface="Eurostile" panose="020B0504020202050204" pitchFamily="34" charset="0"/>
              </a:rPr>
              <a:t>Delivered MC/DC coverage proof for ternary if’s in</a:t>
            </a:r>
          </a:p>
          <a:p>
            <a:pPr lvl="2"/>
            <a:r>
              <a:rPr lang="en-GB" b="0">
                <a:latin typeface="Courier New" panose="02070309020205020404" pitchFamily="49" charset="0"/>
                <a:cs typeface="Courier New" panose="02070309020205020404" pitchFamily="49" charset="0"/>
              </a:rPr>
              <a:t>_FDtest</a:t>
            </a:r>
          </a:p>
          <a:p>
            <a:pPr lvl="2"/>
            <a:r>
              <a:rPr lang="en-GB">
                <a:latin typeface="Courier New" panose="02070309020205020404" pitchFamily="49" charset="0"/>
                <a:cs typeface="Courier New" panose="02070309020205020404" pitchFamily="49" charset="0"/>
              </a:rPr>
              <a:t>fminf</a:t>
            </a:r>
            <a:endParaRPr lang="en-GB" b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Courier New" panose="02070309020205020404" pitchFamily="49" charset="0"/>
                <a:cs typeface="Courier New" panose="02070309020205020404" pitchFamily="49" charset="0"/>
              </a:rPr>
              <a:t>sqrtf:</a:t>
            </a:r>
            <a:r>
              <a:rPr lang="en-GB" b="0">
                <a:latin typeface="Eurostile" panose="020B0504020202050204" pitchFamily="34" charset="0"/>
              </a:rPr>
              <a:t> 3 of 11 traces could not be solved by Z3, because</a:t>
            </a:r>
          </a:p>
          <a:p>
            <a:pPr lvl="2"/>
            <a:r>
              <a:rPr lang="en-GB" b="0">
                <a:latin typeface="Eurostile" panose="020B0504020202050204" pitchFamily="34" charset="0"/>
              </a:rPr>
              <a:t>Formulas to the power of eight(!)</a:t>
            </a:r>
          </a:p>
          <a:p>
            <a:pPr lvl="2"/>
            <a:r>
              <a:rPr lang="en-GB">
                <a:latin typeface="Eurostile" panose="020B0504020202050204" pitchFamily="34" charset="0"/>
              </a:rPr>
              <a:t>Search space is vast… 20h on compute server.</a:t>
            </a:r>
            <a:endParaRPr lang="en-GB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002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Eurostile" panose="020B0504020202050204" pitchFamily="34" charset="0"/>
              </a:rPr>
              <a:t>MC/DC Table Generation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2085967"/>
          </a:xfrm>
          <a:ln>
            <a:noFill/>
          </a:ln>
        </p:spPr>
        <p:txBody>
          <a:bodyPr/>
          <a:lstStyle/>
          <a:p>
            <a:pPr lvl="1"/>
            <a:r>
              <a:rPr lang="en-GB" b="0" dirty="0">
                <a:latin typeface="Eurostile" panose="020B0504020202050204" pitchFamily="34" charset="0"/>
              </a:rPr>
              <a:t>New ?!</a:t>
            </a:r>
          </a:p>
          <a:p>
            <a:pPr lvl="1"/>
            <a:r>
              <a:rPr lang="en-GB" b="0" dirty="0">
                <a:latin typeface="Eurostile" panose="020B0504020202050204" pitchFamily="34" charset="0"/>
              </a:rPr>
              <a:t>Works inductively.</a:t>
            </a:r>
            <a:r>
              <a:rPr lang="en-GB" dirty="0">
                <a:latin typeface="Eurostile" panose="020B0504020202050204" pitchFamily="34" charset="0"/>
              </a:rPr>
              <a:t> Given MC/DC Tables for A and B:</a:t>
            </a:r>
            <a:br>
              <a:rPr lang="en-GB" dirty="0">
                <a:latin typeface="Eurostile" panose="020B0504020202050204" pitchFamily="34" charset="0"/>
              </a:rPr>
            </a:br>
            <a:r>
              <a:rPr lang="en-GB" dirty="0">
                <a:latin typeface="Eurostile" panose="020B0504020202050204" pitchFamily="34" charset="0"/>
              </a:rPr>
              <a:t>How to combine them to get a table for A || B ?</a:t>
            </a:r>
          </a:p>
          <a:p>
            <a:pPr lvl="1"/>
            <a:r>
              <a:rPr lang="en-GB" dirty="0">
                <a:latin typeface="Eurostile" panose="020B0504020202050204" pitchFamily="34" charset="0"/>
              </a:rPr>
              <a:t>Example: A || (B</a:t>
            </a:r>
            <a:r>
              <a:rPr lang="en-GB" sz="1600" dirty="0">
                <a:latin typeface="Eurostile" panose="020B0504020202050204" pitchFamily="34" charset="0"/>
              </a:rPr>
              <a:t>1</a:t>
            </a:r>
            <a:r>
              <a:rPr lang="en-GB" dirty="0">
                <a:latin typeface="Eurostile" panose="020B0504020202050204" pitchFamily="34" charset="0"/>
              </a:rPr>
              <a:t> &amp;&amp; B</a:t>
            </a:r>
            <a:r>
              <a:rPr lang="en-GB" sz="1600" dirty="0">
                <a:latin typeface="Eurostile" panose="020B0504020202050204" pitchFamily="34" charset="0"/>
              </a:rPr>
              <a:t>2</a:t>
            </a:r>
            <a:r>
              <a:rPr lang="en-GB" dirty="0">
                <a:latin typeface="Eurostile" panose="020B0504020202050204" pitchFamily="34" charset="0"/>
              </a:rPr>
              <a:t> )</a:t>
            </a: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br>
              <a:rPr lang="en-GB" b="0" dirty="0">
                <a:latin typeface="Eurostile" panose="020B0504020202050204" pitchFamily="34" charset="0"/>
              </a:rPr>
            </a:br>
            <a:endParaRPr lang="en-GB" b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141905"/>
              </p:ext>
            </p:extLst>
          </p:nvPr>
        </p:nvGraphicFramePr>
        <p:xfrm>
          <a:off x="3562628" y="4025109"/>
          <a:ext cx="2804031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34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59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4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600" dirty="0"/>
                        <a:t>B</a:t>
                      </a:r>
                      <a:r>
                        <a:rPr lang="de-DE" sz="1600" dirty="0"/>
                        <a:t>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</a:t>
                      </a:r>
                      <a:r>
                        <a:rPr lang="de-DE" sz="1600" dirty="0"/>
                        <a:t>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  <a:r>
                        <a:rPr lang="de-DE" sz="1600" dirty="0"/>
                        <a:t>1</a:t>
                      </a:r>
                      <a:r>
                        <a:rPr lang="de-DE" dirty="0"/>
                        <a:t> &amp;&amp; B</a:t>
                      </a:r>
                      <a:r>
                        <a:rPr lang="de-DE" sz="1600" dirty="0"/>
                        <a:t>2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610336"/>
              </p:ext>
            </p:extLst>
          </p:nvPr>
        </p:nvGraphicFramePr>
        <p:xfrm>
          <a:off x="1735307" y="4037625"/>
          <a:ext cx="126671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5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3117430" y="3997913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rgbClr val="FF0000"/>
                </a:solidFill>
                <a:latin typeface="Eurostile" panose="020B0604020202020204" charset="0"/>
              </a:rPr>
              <a:t>||</a:t>
            </a:r>
          </a:p>
        </p:txBody>
      </p:sp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877172"/>
              </p:ext>
            </p:extLst>
          </p:nvPr>
        </p:nvGraphicFramePr>
        <p:xfrm>
          <a:off x="2115567" y="6489218"/>
          <a:ext cx="4207828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8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7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908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600" dirty="0"/>
                        <a:t>B</a:t>
                      </a:r>
                      <a:r>
                        <a:rPr lang="de-DE" sz="1600" dirty="0"/>
                        <a:t>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</a:t>
                      </a:r>
                      <a:r>
                        <a:rPr lang="de-DE" sz="1600" dirty="0"/>
                        <a:t>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r>
                        <a:rPr lang="de-DE" baseline="0" dirty="0"/>
                        <a:t> || (</a:t>
                      </a:r>
                      <a:r>
                        <a:rPr lang="de-DE" dirty="0"/>
                        <a:t>B</a:t>
                      </a:r>
                      <a:r>
                        <a:rPr lang="de-DE" sz="1600" dirty="0"/>
                        <a:t>1</a:t>
                      </a:r>
                      <a:r>
                        <a:rPr lang="de-DE" dirty="0"/>
                        <a:t> &amp;&amp; B</a:t>
                      </a:r>
                      <a:r>
                        <a:rPr lang="de-DE" sz="1600" dirty="0"/>
                        <a:t>2</a:t>
                      </a:r>
                      <a:r>
                        <a:rPr lang="de-DE" sz="26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_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hteck 7"/>
          <p:cNvSpPr/>
          <p:nvPr/>
        </p:nvSpPr>
        <p:spPr>
          <a:xfrm>
            <a:off x="1776902" y="4569678"/>
            <a:ext cx="488273" cy="426128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mit Pfeil 9"/>
          <p:cNvCxnSpPr/>
          <p:nvPr/>
        </p:nvCxnSpPr>
        <p:spPr>
          <a:xfrm flipV="1">
            <a:off x="2272927" y="4769145"/>
            <a:ext cx="1313895" cy="13597"/>
          </a:xfrm>
          <a:prstGeom prst="straightConnector1">
            <a:avLst/>
          </a:prstGeom>
          <a:ln w="25400">
            <a:solidFill>
              <a:srgbClr val="FFC000">
                <a:alpha val="5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2265175" y="4782742"/>
            <a:ext cx="1313895" cy="519063"/>
          </a:xfrm>
          <a:prstGeom prst="straightConnector1">
            <a:avLst/>
          </a:prstGeom>
          <a:ln w="25400">
            <a:solidFill>
              <a:srgbClr val="FFC000">
                <a:alpha val="5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2265175" y="4782742"/>
            <a:ext cx="1313895" cy="994299"/>
          </a:xfrm>
          <a:prstGeom prst="straightConnector1">
            <a:avLst/>
          </a:prstGeom>
          <a:ln w="25400">
            <a:solidFill>
              <a:srgbClr val="FFC000">
                <a:alpha val="5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714561" y="4521133"/>
            <a:ext cx="745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concat</a:t>
            </a:r>
            <a:endParaRPr lang="de-DE" sz="1400" dirty="0"/>
          </a:p>
        </p:txBody>
      </p:sp>
      <p:sp>
        <p:nvSpPr>
          <p:cNvPr id="24" name="Rechteck 23"/>
          <p:cNvSpPr/>
          <p:nvPr/>
        </p:nvSpPr>
        <p:spPr>
          <a:xfrm>
            <a:off x="3579070" y="4556081"/>
            <a:ext cx="2734322" cy="426128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/>
          <p:cNvSpPr/>
          <p:nvPr/>
        </p:nvSpPr>
        <p:spPr>
          <a:xfrm>
            <a:off x="3579070" y="5035475"/>
            <a:ext cx="2734321" cy="426128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/>
          <p:cNvSpPr/>
          <p:nvPr/>
        </p:nvSpPr>
        <p:spPr>
          <a:xfrm>
            <a:off x="3579069" y="5501271"/>
            <a:ext cx="2734322" cy="426128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2698119" y="7019858"/>
            <a:ext cx="3615272" cy="1349968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/>
          <p:cNvSpPr/>
          <p:nvPr/>
        </p:nvSpPr>
        <p:spPr>
          <a:xfrm>
            <a:off x="2115567" y="7003882"/>
            <a:ext cx="488273" cy="1365944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5" name="Gerade Verbindung mit Pfeil 34"/>
          <p:cNvCxnSpPr>
            <a:stCxn id="8" idx="2"/>
            <a:endCxn id="34" idx="0"/>
          </p:cNvCxnSpPr>
          <p:nvPr/>
        </p:nvCxnSpPr>
        <p:spPr>
          <a:xfrm>
            <a:off x="2021039" y="4995806"/>
            <a:ext cx="338665" cy="2008076"/>
          </a:xfrm>
          <a:prstGeom prst="straightConnector1">
            <a:avLst/>
          </a:prstGeom>
          <a:ln w="76200" cmpd="dbl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>
            <a:stCxn id="26" idx="2"/>
            <a:endCxn id="33" idx="0"/>
          </p:cNvCxnSpPr>
          <p:nvPr/>
        </p:nvCxnSpPr>
        <p:spPr>
          <a:xfrm flipH="1">
            <a:off x="4505755" y="5927399"/>
            <a:ext cx="440475" cy="1092459"/>
          </a:xfrm>
          <a:prstGeom prst="straightConnector1">
            <a:avLst/>
          </a:prstGeom>
          <a:ln w="76200" cmpd="dbl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/>
          <p:cNvSpPr/>
          <p:nvPr/>
        </p:nvSpPr>
        <p:spPr>
          <a:xfrm>
            <a:off x="1776902" y="5065760"/>
            <a:ext cx="488273" cy="426128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Rechteck 53"/>
          <p:cNvSpPr/>
          <p:nvPr/>
        </p:nvSpPr>
        <p:spPr>
          <a:xfrm>
            <a:off x="2115567" y="8492541"/>
            <a:ext cx="488273" cy="426128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7" name="Gerade Verbindung mit Pfeil 56"/>
          <p:cNvCxnSpPr>
            <a:stCxn id="53" idx="1"/>
            <a:endCxn id="54" idx="1"/>
          </p:cNvCxnSpPr>
          <p:nvPr/>
        </p:nvCxnSpPr>
        <p:spPr>
          <a:xfrm rot="10800000" flipH="1" flipV="1">
            <a:off x="1776901" y="5278823"/>
            <a:ext cx="338665" cy="3426781"/>
          </a:xfrm>
          <a:prstGeom prst="bentConnector3">
            <a:avLst>
              <a:gd name="adj1" fmla="val -67500"/>
            </a:avLst>
          </a:prstGeom>
          <a:ln w="76200" cmpd="dbl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/>
          <p:cNvSpPr/>
          <p:nvPr/>
        </p:nvSpPr>
        <p:spPr>
          <a:xfrm>
            <a:off x="2714561" y="8492541"/>
            <a:ext cx="872261" cy="426128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Textfeld 67"/>
          <p:cNvSpPr txBox="1"/>
          <p:nvPr/>
        </p:nvSpPr>
        <p:spPr>
          <a:xfrm>
            <a:off x="2667734" y="8918669"/>
            <a:ext cx="1065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Don‘t</a:t>
            </a:r>
            <a:r>
              <a:rPr lang="de-DE" sz="1400" dirty="0"/>
              <a:t> care</a:t>
            </a:r>
          </a:p>
        </p:txBody>
      </p:sp>
      <p:sp>
        <p:nvSpPr>
          <p:cNvPr id="70" name="Rechteck 69"/>
          <p:cNvSpPr/>
          <p:nvPr/>
        </p:nvSpPr>
        <p:spPr>
          <a:xfrm>
            <a:off x="4725992" y="8455457"/>
            <a:ext cx="488273" cy="426128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Inhaltsplatzhalter 2"/>
          <p:cNvSpPr txBox="1">
            <a:spLocks/>
          </p:cNvSpPr>
          <p:nvPr/>
        </p:nvSpPr>
        <p:spPr>
          <a:xfrm>
            <a:off x="7439488" y="4675021"/>
            <a:ext cx="5353235" cy="2825421"/>
          </a:xfrm>
          <a:prstGeom prst="rect">
            <a:avLst/>
          </a:prstGeom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650875" lvl="1" indent="0">
              <a:buNone/>
            </a:pPr>
            <a:r>
              <a:rPr lang="en-GB" kern="0" dirty="0" err="1">
                <a:latin typeface="Eurostile" panose="020B0504020202050204" pitchFamily="34" charset="0"/>
              </a:rPr>
              <a:t>Sidenote</a:t>
            </a:r>
            <a:r>
              <a:rPr lang="en-GB" kern="0" dirty="0">
                <a:latin typeface="Eurostile" panose="020B0504020202050204" pitchFamily="34" charset="0"/>
              </a:rPr>
              <a:t>:</a:t>
            </a:r>
          </a:p>
          <a:p>
            <a:pPr lvl="1"/>
            <a:r>
              <a:rPr lang="en-GB" kern="0" dirty="0">
                <a:latin typeface="Eurostile" panose="020B0504020202050204" pitchFamily="34" charset="0"/>
              </a:rPr>
              <a:t>Dual for A &amp;&amp; B</a:t>
            </a:r>
          </a:p>
          <a:p>
            <a:pPr lvl="1"/>
            <a:r>
              <a:rPr lang="en-GB" kern="0" dirty="0">
                <a:latin typeface="Eurostile" panose="020B0504020202050204" pitchFamily="34" charset="0"/>
              </a:rPr>
              <a:t>For A ∧∨ B :</a:t>
            </a:r>
            <a:br>
              <a:rPr lang="en-GB" kern="0" dirty="0">
                <a:latin typeface="Eurostile" panose="020B0504020202050204" pitchFamily="34" charset="0"/>
              </a:rPr>
            </a:br>
            <a:r>
              <a:rPr lang="en-GB" kern="0" dirty="0">
                <a:latin typeface="Eurostile" panose="020B0504020202050204" pitchFamily="34" charset="0"/>
              </a:rPr>
              <a:t>a bit more complex</a:t>
            </a:r>
            <a:br>
              <a:rPr lang="en-GB" kern="0" dirty="0">
                <a:latin typeface="Eurostile" panose="020B0504020202050204" pitchFamily="34" charset="0"/>
              </a:rPr>
            </a:br>
            <a:r>
              <a:rPr lang="en-GB" kern="0" dirty="0">
                <a:latin typeface="Eurostile" panose="020B0504020202050204" pitchFamily="34" charset="0"/>
              </a:rPr>
              <a:t>(works symmetrical)</a:t>
            </a:r>
            <a:br>
              <a:rPr lang="en-GB" kern="0" dirty="0">
                <a:latin typeface="Eurostile" panose="020B0504020202050204" pitchFamily="34" charset="0"/>
              </a:rPr>
            </a:br>
            <a:endParaRPr lang="en-GB" kern="0" dirty="0">
              <a:latin typeface="Eurostile" panose="020B0504020202050204" pitchFamily="34" charset="0"/>
            </a:endParaRPr>
          </a:p>
          <a:p>
            <a:pPr marL="650875" lvl="1" indent="0">
              <a:buFont typeface="Calibri" pitchFamily="34" charset="0"/>
              <a:buNone/>
            </a:pPr>
            <a:endParaRPr lang="en-GB" kern="0" dirty="0">
              <a:latin typeface="Eurostile" panose="020B0504020202050204" pitchFamily="34" charset="0"/>
            </a:endParaRPr>
          </a:p>
          <a:p>
            <a:pPr marL="650875" lvl="1" indent="0">
              <a:buFont typeface="Calibri" pitchFamily="34" charset="0"/>
              <a:buNone/>
            </a:pPr>
            <a:endParaRPr lang="en-GB" kern="0" dirty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92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/>
      <p:bldP spid="24" grpId="0" animBg="1"/>
      <p:bldP spid="25" grpId="0" animBg="1"/>
      <p:bldP spid="26" grpId="0" animBg="1"/>
      <p:bldP spid="33" grpId="0" animBg="1"/>
      <p:bldP spid="34" grpId="0" animBg="1"/>
      <p:bldP spid="53" grpId="0" animBg="1"/>
      <p:bldP spid="54" grpId="0" animBg="1"/>
      <p:bldP spid="67" grpId="0" animBg="1"/>
      <p:bldP spid="68" grpId="0"/>
      <p:bldP spid="7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Contents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2400" b="0" dirty="0">
                <a:latin typeface="Eurostile" panose="020B0504020202050204" pitchFamily="34" charset="0"/>
              </a:rPr>
              <a:t>Recap: The Challenge</a:t>
            </a:r>
          </a:p>
          <a:p>
            <a:r>
              <a:rPr lang="en-GB" sz="2400" b="0" dirty="0">
                <a:latin typeface="Eurostile" panose="020B0504020202050204" pitchFamily="34" charset="0"/>
              </a:rPr>
              <a:t>State of the Art Assessment</a:t>
            </a:r>
          </a:p>
          <a:p>
            <a:pPr lvl="1"/>
            <a:endParaRPr lang="en-GB" sz="2400" b="0" dirty="0">
              <a:latin typeface="Eurostile" panose="020B0504020202050204" pitchFamily="34" charset="0"/>
            </a:endParaRPr>
          </a:p>
          <a:p>
            <a:pPr lvl="1"/>
            <a:endParaRPr lang="en-GB" sz="2400" b="0" dirty="0">
              <a:latin typeface="Eurostile" panose="020B0504020202050204" pitchFamily="34" charset="0"/>
            </a:endParaRPr>
          </a:p>
          <a:p>
            <a:endParaRPr lang="en-GB" sz="2400" b="0" dirty="0">
              <a:latin typeface="Eurostile" panose="020B0504020202050204" pitchFamily="34" charset="0"/>
            </a:endParaRPr>
          </a:p>
          <a:p>
            <a:endParaRPr lang="en-GB" sz="2400" b="0" dirty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76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Eurostile" panose="020B0504020202050204" pitchFamily="34" charset="0"/>
              </a:rPr>
              <a:t>MC/DC Table Implementation</a:t>
            </a:r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091C17DA-DC2B-4225-A456-4B159E28B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903" y="1204560"/>
            <a:ext cx="12680105" cy="7971413"/>
          </a:xfrm>
          <a:prstGeom prst="rect">
            <a:avLst/>
          </a:prstGeom>
          <a:solidFill>
            <a:srgbClr val="C2E49C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de-DE" sz="1600" i="1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createMCDCTables</a:t>
            </a:r>
            <a:r>
              <a:rPr lang="de-DE" altLang="de-DE" sz="1600" i="1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:: </a:t>
            </a:r>
            <a:r>
              <a:rPr lang="de-DE" altLang="de-DE" sz="1600" i="1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CExpr</a:t>
            </a:r>
            <a:r>
              <a:rPr lang="de-DE" altLang="de-DE" sz="1600" i="1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→ [ </a:t>
            </a:r>
            <a:r>
              <a:rPr lang="de-DE" altLang="de-DE" sz="1600" i="1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i="1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]</a:t>
            </a: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createMCDCTables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expr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=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case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expr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of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CBinary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binop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expr1 expr2 _ |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binop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∈ [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CLorOp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CLndOp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] →</a:t>
            </a: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[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("("++name1++ (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render.pretty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binop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++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to_dontcare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name2 ++")")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shortcut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cond1 |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name1 result1 cond1 &lt;- t1,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result1 ==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shortcut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name2 _ _ &lt;-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take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1 t2 ]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++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[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("("++name1++ (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render.pretty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binop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++name2++")") result2 (cond1 ⋏ cond2) |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name1 result1 cond1 &lt;- t1,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result1 == not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shortcut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name2 result2 cond2 &lt;- t2 ]</a:t>
            </a: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where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shortcut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=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case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binop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of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CLorOp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-&gt; True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CLndOp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-&gt;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False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(t1,t2) = (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createMCDCTables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expr1 ,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createMCDCTables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expr2 )</a:t>
            </a: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to_dontcare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s =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for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s $ \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case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'F'   -&gt; '_'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'T'   -&gt; '_'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other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-&gt;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other</a:t>
            </a:r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endParaRPr lang="de-DE" altLang="de-DE" sz="1600" dirty="0">
              <a:solidFill>
                <a:srgbClr val="000000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expr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→ [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"T" True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expr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,</a:t>
            </a:r>
          </a:p>
          <a:p>
            <a:pPr lvl="0"/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MCDC_Branch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"F"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False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(not_ </a:t>
            </a:r>
            <a:r>
              <a:rPr lang="de-DE" altLang="de-DE" sz="1600" dirty="0" err="1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expr</a:t>
            </a:r>
            <a:r>
              <a:rPr lang="de-DE" altLang="de-DE" sz="1600" dirty="0">
                <a:solidFill>
                  <a:srgbClr val="000000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 ]</a:t>
            </a:r>
          </a:p>
        </p:txBody>
      </p:sp>
    </p:spTree>
    <p:extLst>
      <p:ext uri="{BB962C8B-B14F-4D97-AF65-F5344CB8AC3E}">
        <p14:creationId xmlns:p14="http://schemas.microsoft.com/office/powerpoint/2010/main" val="4050106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uler Scissors - Right Handed - Pack of 12 | Scissors &amp; Knives |  CleverPatch - Art &amp; Craft Suppl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524" y="5964715"/>
            <a:ext cx="1781175" cy="178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Eurostile" panose="020B0504020202050204" pitchFamily="34" charset="0"/>
              </a:rPr>
              <a:t>Cutoffs</a:t>
            </a:r>
            <a:endParaRPr lang="en-GB" dirty="0">
              <a:latin typeface="Eurostile" panose="020B050402020205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pPr lvl="1"/>
                <a:r>
                  <a:rPr lang="en-GB" dirty="0">
                    <a:latin typeface="Eurostile" panose="020B0504020202050204" pitchFamily="34" charset="0"/>
                  </a:rPr>
                  <a:t>Inspired by </a:t>
                </a:r>
                <a:r>
                  <a:rPr lang="el-GR" dirty="0">
                    <a:latin typeface="Eurostile" panose="020B0504020202050204" pitchFamily="34" charset="0"/>
                  </a:rPr>
                  <a:t>α</a:t>
                </a:r>
                <a:r>
                  <a:rPr lang="de-DE" dirty="0">
                    <a:latin typeface="Eurostile" panose="020B0504020202050204" pitchFamily="34" charset="0"/>
                  </a:rPr>
                  <a:t>-/</a:t>
                </a:r>
                <a:r>
                  <a:rPr lang="el-GR" dirty="0">
                    <a:latin typeface="Eurostile" panose="020B0504020202050204" pitchFamily="34" charset="0"/>
                  </a:rPr>
                  <a:t>β</a:t>
                </a:r>
                <a:r>
                  <a:rPr lang="de-DE" dirty="0">
                    <a:latin typeface="Eurostile" panose="020B0504020202050204" pitchFamily="34" charset="0"/>
                  </a:rPr>
                  <a:t> - </a:t>
                </a:r>
                <a:r>
                  <a:rPr lang="de-DE" dirty="0" err="1">
                    <a:latin typeface="Eurostile" panose="020B0504020202050204" pitchFamily="34" charset="0"/>
                  </a:rPr>
                  <a:t>Cutoffs</a:t>
                </a:r>
                <a:r>
                  <a:rPr lang="de-DE" dirty="0">
                    <a:latin typeface="Eurostile" panose="020B0504020202050204" pitchFamily="34" charset="0"/>
                  </a:rPr>
                  <a:t> </a:t>
                </a:r>
                <a:r>
                  <a:rPr lang="de-DE" dirty="0" err="1">
                    <a:latin typeface="Eurostile" panose="020B0504020202050204" pitchFamily="34" charset="0"/>
                  </a:rPr>
                  <a:t>from</a:t>
                </a:r>
                <a:r>
                  <a:rPr lang="de-DE" dirty="0">
                    <a:latin typeface="Eurostile" panose="020B0504020202050204" pitchFamily="34" charset="0"/>
                  </a:rPr>
                  <a:t> </a:t>
                </a:r>
                <a:r>
                  <a:rPr lang="en-GB" dirty="0">
                    <a:latin typeface="Eurostile" panose="020B0504020202050204" pitchFamily="34" charset="0"/>
                  </a:rPr>
                  <a:t>Chess Programming</a:t>
                </a:r>
              </a:p>
              <a:p>
                <a:pPr lvl="1"/>
                <a:r>
                  <a:rPr lang="en-GB" dirty="0">
                    <a:latin typeface="Eurostile" panose="020B0504020202050204" pitchFamily="34" charset="0"/>
                  </a:rPr>
                  <a:t>Formula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>
                        <a:latin typeface="Cambria Math"/>
                        <a:ea typeface="Cambria Math"/>
                      </a:rPr>
                      <m:t>φ</m:t>
                    </m:r>
                  </m:oMath>
                </a14:m>
                <a:r>
                  <a:rPr lang="en-GB" dirty="0">
                    <a:latin typeface="Eurostile" panose="020B0504020202050204" pitchFamily="34" charset="0"/>
                  </a:rPr>
                  <a:t> monotonic in models when adding assertion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>
                        <a:latin typeface="Cambria Math"/>
                        <a:ea typeface="Cambria Math"/>
                      </a:rPr>
                      <m:t>φ</m:t>
                    </m:r>
                    <m:r>
                      <a:rPr lang="de-DE" i="1" dirty="0">
                        <a:latin typeface="Cambria Math"/>
                        <a:ea typeface="Cambria Math"/>
                      </a:rPr>
                      <m:t>′ </m:t>
                    </m:r>
                  </m:oMath>
                </a14:m>
                <a:r>
                  <a:rPr lang="en-GB" dirty="0">
                    <a:latin typeface="Eurostile" panose="020B0504020202050204" pitchFamily="34" charset="0"/>
                  </a:rPr>
                  <a:t>:</a:t>
                </a:r>
                <a:br>
                  <a:rPr lang="en-GB" dirty="0">
                    <a:latin typeface="Eurostile" panose="020B0504020202050204" pitchFamily="34" charset="0"/>
                  </a:rPr>
                </a:br>
                <a:endParaRPr lang="de-DE" dirty="0"/>
              </a:p>
              <a:p>
                <a:pPr marL="650875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/>
                          <a:ea typeface="Cambria Math"/>
                        </a:rPr>
                        <m:t>∄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  <a:ea typeface="Cambria Math"/>
                        </a:rPr>
                        <m:t> </m:t>
                      </m:r>
                      <m:r>
                        <a:rPr lang="de-DE" sz="3600" i="1">
                          <a:latin typeface="Cambria Math"/>
                          <a:ea typeface="Cambria Math"/>
                        </a:rPr>
                        <m:t>ℳ</m:t>
                      </m:r>
                      <m:r>
                        <a:rPr lang="de-DE" sz="3600" b="0" i="1" smtClean="0">
                          <a:latin typeface="Cambria Math"/>
                          <a:ea typeface="Cambria Math"/>
                        </a:rPr>
                        <m:t>.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  <a:ea typeface="Cambria Math"/>
                        </a:rPr>
                        <m:t> </m:t>
                      </m:r>
                      <m:r>
                        <a:rPr lang="de-DE" sz="3600" i="1">
                          <a:latin typeface="Cambria Math"/>
                          <a:ea typeface="Cambria Math"/>
                        </a:rPr>
                        <m:t>ℳ</m:t>
                      </m:r>
                      <m:r>
                        <m:rPr>
                          <m:nor/>
                        </m:rPr>
                        <a:rPr lang="de-DE" sz="3600" b="0" i="0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3600" dirty="0"/>
                        <m:t>⊧</m:t>
                      </m:r>
                      <m:r>
                        <a:rPr lang="de-DE" sz="3600" b="0" i="1" dirty="0" smtClean="0">
                          <a:latin typeface="Cambria Math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sz="3600" i="1" dirty="0" smtClean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sz="3600" b="0" i="1" dirty="0" smtClean="0">
                          <a:latin typeface="Cambria Math"/>
                          <a:ea typeface="Cambria Math"/>
                        </a:rPr>
                        <m:t>   </m:t>
                      </m:r>
                      <m:groupChr>
                        <m:groupChrPr>
                          <m:chr m:val="⇒"/>
                          <m:pos m:val="top"/>
                          <m:ctrlPr>
                            <a:rPr lang="de-DE" sz="3600" b="0" i="1" dirty="0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lang="de-DE" sz="3600" b="0" i="1" dirty="0" smtClean="0">
                              <a:latin typeface="Cambria Math"/>
                              <a:ea typeface="Cambria Math"/>
                            </a:rPr>
                            <m:t> </m:t>
                          </m:r>
                        </m:e>
                      </m:groupChr>
                      <m:r>
                        <a:rPr lang="de-DE" sz="3600" b="0" i="1" dirty="0" smtClean="0">
                          <a:latin typeface="Cambria Math"/>
                          <a:ea typeface="Cambria Math"/>
                        </a:rPr>
                        <m:t>   </m:t>
                      </m:r>
                      <m:r>
                        <a:rPr lang="en-GB" sz="3600" i="1">
                          <a:latin typeface="Cambria Math"/>
                          <a:ea typeface="Cambria Math"/>
                        </a:rPr>
                        <m:t>∄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  <a:ea typeface="Cambria Math"/>
                        </a:rPr>
                        <m:t> </m:t>
                      </m:r>
                      <m:sSup>
                        <m:sSupPr>
                          <m:ctrlPr>
                            <a:rPr lang="de-DE" sz="3600" b="0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pPr>
                        <m:e>
                          <m:r>
                            <a:rPr lang="de-DE" sz="3600" i="1">
                              <a:latin typeface="Cambria Math"/>
                              <a:ea typeface="Cambria Math"/>
                            </a:rPr>
                            <m:t>ℳ</m:t>
                          </m:r>
                        </m:e>
                        <m:sup>
                          <m:r>
                            <a:rPr lang="de-DE" sz="3600" b="0" i="1" smtClean="0">
                              <a:latin typeface="Cambria Math" panose="02040503050406030204" pitchFamily="18" charset="0"/>
                              <a:ea typeface="Cambria Math"/>
                            </a:rPr>
                            <m:t>′</m:t>
                          </m:r>
                        </m:sup>
                      </m:sSup>
                      <m:r>
                        <a:rPr lang="de-DE" sz="3600" i="1">
                          <a:latin typeface="Cambria Math"/>
                          <a:ea typeface="Cambria Math"/>
                        </a:rPr>
                        <m:t>.</m:t>
                      </m:r>
                      <m:r>
                        <a:rPr lang="de-DE" sz="3600" i="1">
                          <a:latin typeface="Cambria Math"/>
                          <a:ea typeface="Cambria Math"/>
                        </a:rPr>
                        <m:t>ℳ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  <a:ea typeface="Cambria Math"/>
                        </a:rPr>
                        <m:t>′</m:t>
                      </m:r>
                      <m:r>
                        <m:rPr>
                          <m:nor/>
                        </m:rPr>
                        <a:rPr lang="de-DE" sz="3600" b="0" i="0" smtClean="0">
                          <a:latin typeface="Cambria Math" panose="02040503050406030204" pitchFamily="18" charset="0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3600" dirty="0"/>
                        <m:t>⊧</m:t>
                      </m:r>
                      <m:r>
                        <a:rPr lang="de-DE" sz="3600" i="1" dirty="0">
                          <a:latin typeface="Cambria Math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sz="3600" i="1" dirty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sz="3600" b="0" i="1" dirty="0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3600"/>
                        <m:t>∧</m:t>
                      </m:r>
                      <m:r>
                        <a:rPr lang="de-DE" sz="3600" b="0" i="1" smtClean="0">
                          <a:latin typeface="Cambria Math"/>
                        </a:rPr>
                        <m:t> </m:t>
                      </m:r>
                      <m:sSup>
                        <m:sSupPr>
                          <m:ctrlPr>
                            <a:rPr lang="de-DE" sz="3600" b="0" i="1" dirty="0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sz="3600" i="1" dirty="0">
                              <a:latin typeface="Cambria Math"/>
                              <a:ea typeface="Cambria Math"/>
                            </a:rPr>
                            <m:t>φ</m:t>
                          </m:r>
                        </m:e>
                        <m:sup>
                          <m:r>
                            <a:rPr lang="de-DE" sz="3600" b="0" i="1" dirty="0" smtClean="0">
                              <a:latin typeface="Cambria Math"/>
                              <a:ea typeface="Cambria Math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de-DE" sz="3600" b="0" dirty="0">
                  <a:latin typeface="Eurostile" panose="020B0504020202050204" pitchFamily="34" charset="0"/>
                  <a:ea typeface="Cambria Math"/>
                </a:endParaRPr>
              </a:p>
              <a:p>
                <a:pPr marL="650875" lvl="1" indent="0">
                  <a:buNone/>
                </a:pPr>
                <a:endParaRPr lang="de-DE" b="0" dirty="0">
                  <a:latin typeface="Eurostile" panose="020B0504020202050204" pitchFamily="34" charset="0"/>
                  <a:ea typeface="Cambria Math"/>
                </a:endParaRPr>
              </a:p>
            </p:txBody>
          </p:sp>
        </mc:Choice>
        <mc:Fallback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8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872" y="3762657"/>
            <a:ext cx="2966592" cy="5102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Pfeil nach unten 5"/>
          <p:cNvSpPr/>
          <p:nvPr/>
        </p:nvSpPr>
        <p:spPr>
          <a:xfrm>
            <a:off x="1252728" y="3762657"/>
            <a:ext cx="219456" cy="51020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 rot="16200000">
            <a:off x="-358402" y="5897880"/>
            <a:ext cx="28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Eurostile" panose="020B0604020202020204" charset="0"/>
              </a:rPr>
              <a:t>Towards</a:t>
            </a:r>
            <a:r>
              <a:rPr lang="de-DE" dirty="0">
                <a:latin typeface="Eurostile" panose="020B0604020202020204" charset="0"/>
              </a:rPr>
              <a:t> RETURN</a:t>
            </a:r>
          </a:p>
        </p:txBody>
      </p:sp>
      <p:sp>
        <p:nvSpPr>
          <p:cNvPr id="8" name="Geschweifte Klammer rechts 7"/>
          <p:cNvSpPr/>
          <p:nvPr/>
        </p:nvSpPr>
        <p:spPr>
          <a:xfrm>
            <a:off x="5065776" y="7004304"/>
            <a:ext cx="539496" cy="1860420"/>
          </a:xfrm>
          <a:prstGeom prst="rightBrace">
            <a:avLst>
              <a:gd name="adj1" fmla="val 26977"/>
              <a:gd name="adj2" fmla="val 50000"/>
            </a:avLst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eschweifte Klammer rechts 9"/>
          <p:cNvSpPr/>
          <p:nvPr/>
        </p:nvSpPr>
        <p:spPr>
          <a:xfrm>
            <a:off x="5070348" y="3762658"/>
            <a:ext cx="539496" cy="3087265"/>
          </a:xfrm>
          <a:prstGeom prst="rightBrace">
            <a:avLst>
              <a:gd name="adj1" fmla="val 26977"/>
              <a:gd name="adj2" fmla="val 50000"/>
            </a:avLst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/>
              <p:cNvSpPr txBox="1"/>
              <p:nvPr/>
            </p:nvSpPr>
            <p:spPr>
              <a:xfrm>
                <a:off x="5615361" y="5085295"/>
                <a:ext cx="5632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 dirty="0">
                          <a:latin typeface="Cambria Math"/>
                          <a:ea typeface="Cambria Math"/>
                        </a:rPr>
                        <m:t>φ</m:t>
                      </m:r>
                    </m:oMath>
                  </m:oMathPara>
                </a14:m>
                <a:endParaRPr lang="de-DE" sz="2800" dirty="0">
                  <a:latin typeface="Eurostile" panose="020B0604020202020204" charset="0"/>
                </a:endParaRPr>
              </a:p>
            </p:txBody>
          </p:sp>
        </mc:Choice>
        <mc:Fallback xmlns="">
          <p:sp>
            <p:nvSpPr>
              <p:cNvPr id="11" name="Textfeld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361" y="5085295"/>
                <a:ext cx="563249" cy="52322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/>
              <p:cNvSpPr txBox="1"/>
              <p:nvPr/>
            </p:nvSpPr>
            <p:spPr>
              <a:xfrm>
                <a:off x="5615361" y="7664848"/>
                <a:ext cx="5632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 dirty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sz="2800" b="0" i="1" dirty="0" smtClean="0">
                          <a:latin typeface="Cambria Math"/>
                          <a:ea typeface="Cambria Math"/>
                        </a:rPr>
                        <m:t>′</m:t>
                      </m:r>
                    </m:oMath>
                  </m:oMathPara>
                </a14:m>
                <a:endParaRPr lang="de-DE" sz="2800" dirty="0">
                  <a:latin typeface="Eurostile" panose="020B0604020202020204" charset="0"/>
                </a:endParaRPr>
              </a:p>
            </p:txBody>
          </p:sp>
        </mc:Choice>
        <mc:Fallback xmlns="">
          <p:sp>
            <p:nvSpPr>
              <p:cNvPr id="13" name="Textfeld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361" y="7664848"/>
                <a:ext cx="563249" cy="52322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7116699" y="6665503"/>
                <a:ext cx="4699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800" dirty="0">
                    <a:latin typeface="Eurostile" panose="020B0604020202020204" charset="0"/>
                  </a:rPr>
                  <a:t>Cutoff </a:t>
                </a:r>
                <a:r>
                  <a:rPr lang="de-DE" sz="2800" dirty="0" err="1">
                    <a:latin typeface="Eurostile" panose="020B0604020202020204" charset="0"/>
                  </a:rPr>
                  <a:t>if</a:t>
                </a:r>
                <a:r>
                  <a:rPr lang="de-DE" sz="2800" dirty="0">
                    <a:latin typeface="Eurostile" panose="020B0604020202020204" charset="0"/>
                  </a:rPr>
                  <a:t> </a:t>
                </a:r>
                <a:r>
                  <a:rPr lang="de-DE" sz="2800" dirty="0" err="1">
                    <a:latin typeface="Eurostile" panose="020B0604020202020204" charset="0"/>
                  </a:rPr>
                  <a:t>no</a:t>
                </a:r>
                <a:r>
                  <a:rPr lang="de-DE" sz="2800" dirty="0">
                    <a:latin typeface="Eurostile" panose="020B0604020202020204" charset="0"/>
                  </a:rPr>
                  <a:t> </a:t>
                </a:r>
                <a:r>
                  <a:rPr lang="de-DE" sz="2800" dirty="0" err="1">
                    <a:latin typeface="Eurostile" panose="020B0604020202020204" charset="0"/>
                  </a:rPr>
                  <a:t>solution</a:t>
                </a:r>
                <a:r>
                  <a:rPr lang="de-DE" sz="2800" dirty="0">
                    <a:latin typeface="Eurostile" panose="020B0604020202020204" charset="0"/>
                  </a:rPr>
                  <a:t> </a:t>
                </a:r>
                <a:r>
                  <a:rPr lang="de-DE" sz="2800" dirty="0" err="1">
                    <a:latin typeface="Eurostile" panose="020B0604020202020204" charset="0"/>
                  </a:rPr>
                  <a:t>for</a:t>
                </a:r>
                <a:r>
                  <a:rPr lang="de-DE" sz="2800" dirty="0">
                    <a:latin typeface="Eurostile" panose="020B060402020202020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dirty="0">
                        <a:latin typeface="Cambria Math"/>
                        <a:ea typeface="Cambria Math"/>
                      </a:rPr>
                      <m:t>φ</m:t>
                    </m:r>
                    <m:r>
                      <a:rPr lang="de-DE" sz="2800" b="0" i="1" dirty="0" smtClean="0">
                        <a:latin typeface="Cambria Math"/>
                        <a:ea typeface="Cambria Math"/>
                      </a:rPr>
                      <m:t> !</m:t>
                    </m:r>
                  </m:oMath>
                </a14:m>
                <a:r>
                  <a:rPr lang="de-DE" sz="2800" dirty="0">
                    <a:latin typeface="Eurostile" panose="020B0604020202020204" charset="0"/>
                  </a:rPr>
                  <a:t>  </a:t>
                </a:r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6699" y="6665503"/>
                <a:ext cx="4699072" cy="523220"/>
              </a:xfrm>
              <a:prstGeom prst="rect">
                <a:avLst/>
              </a:prstGeom>
              <a:blipFill>
                <a:blip r:embed="rId8"/>
                <a:stretch>
                  <a:fillRect l="-2594" t="-10465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2">
            <a:extLst>
              <a:ext uri="{FF2B5EF4-FFF2-40B4-BE49-F238E27FC236}">
                <a16:creationId xmlns:a16="http://schemas.microsoft.com/office/drawing/2014/main" id="{0EB08398-9B78-4503-95E5-EE806E458F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8171" y="9162726"/>
            <a:ext cx="11041082" cy="4972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Narrow" panose="020B0606020202030204" pitchFamily="34" charset="0"/>
              </a:rPr>
              <a:t>Stats {cutoffTriesS = 28851, cutoffsS = 28635, numTracesS = 29037, numSolutionS = 8, numNoSolutionS = 179}</a:t>
            </a:r>
            <a:br>
              <a:rPr kumimoji="0" lang="de-DE" altLang="de-DE" sz="2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Narrow" panose="020B0606020202030204" pitchFamily="34" charset="0"/>
              </a:rPr>
            </a:br>
            <a:endParaRPr kumimoji="0" lang="de-DE" altLang="de-DE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anose="020B0606020202030204" pitchFamily="34" charset="0"/>
            </a:endParaRP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2E5431C-36A2-40BB-B01D-47E16E76B4B0}"/>
              </a:ext>
            </a:extLst>
          </p:cNvPr>
          <p:cNvCxnSpPr>
            <a:cxnSpLocks/>
          </p:cNvCxnSpPr>
          <p:nvPr/>
        </p:nvCxnSpPr>
        <p:spPr>
          <a:xfrm flipH="1">
            <a:off x="1662545" y="6927113"/>
            <a:ext cx="3788229" cy="0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064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10" grpId="0" animBg="1"/>
      <p:bldP spid="11" grpId="0"/>
      <p:bldP spid="13" grpId="0"/>
      <p:bldP spid="14" grpId="0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Strategic Design Principles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 dirty="0">
                <a:latin typeface="Eurostile" panose="020B0504020202050204" pitchFamily="34" charset="0"/>
              </a:rPr>
              <a:t>Make it as easy as possible for the theorem prover</a:t>
            </a:r>
            <a:br>
              <a:rPr lang="en-GB" b="0" dirty="0">
                <a:latin typeface="Eurostile" panose="020B0504020202050204" pitchFamily="34" charset="0"/>
              </a:rPr>
            </a:br>
            <a:r>
              <a:rPr lang="en-GB" b="0" dirty="0">
                <a:latin typeface="Eurostile" panose="020B0504020202050204" pitchFamily="34" charset="0"/>
              </a:rPr>
              <a:t>(for example: no </a:t>
            </a:r>
            <a:r>
              <a:rPr lang="de-DE" dirty="0">
                <a:latin typeface="Eurostile" panose="020B0504020202050204" pitchFamily="34" charset="0"/>
              </a:rPr>
              <a:t>∀, </a:t>
            </a:r>
            <a:r>
              <a:rPr lang="de-DE" dirty="0">
                <a:effectLst/>
                <a:latin typeface="Eurostile" panose="020B0504020202050204" pitchFamily="34" charset="0"/>
              </a:rPr>
              <a:t>∃), </a:t>
            </a:r>
            <a:r>
              <a:rPr lang="de-DE" dirty="0" err="1">
                <a:effectLst/>
                <a:latin typeface="Eurostile" panose="020B0504020202050204" pitchFamily="34" charset="0"/>
              </a:rPr>
              <a:t>because</a:t>
            </a:r>
            <a:r>
              <a:rPr lang="de-DE" dirty="0">
                <a:effectLst/>
                <a:latin typeface="Eurostile" panose="020B0504020202050204" pitchFamily="34" charset="0"/>
              </a:rPr>
              <a:t>:</a:t>
            </a:r>
            <a:endParaRPr lang="en-GB" dirty="0">
              <a:effectLst/>
              <a:latin typeface="Eurostile" panose="020B0504020202050204" pitchFamily="34" charset="0"/>
            </a:endParaRPr>
          </a:p>
          <a:p>
            <a:pPr lvl="2"/>
            <a:r>
              <a:rPr lang="de-DE" dirty="0">
                <a:effectLst/>
                <a:latin typeface="Eurostile" panose="020B0504020202050204" pitchFamily="34" charset="0"/>
              </a:rPr>
              <a:t>Z3 not </a:t>
            </a:r>
            <a:r>
              <a:rPr lang="de-DE" dirty="0" err="1">
                <a:effectLst/>
                <a:latin typeface="Eurostile" panose="020B0504020202050204" pitchFamily="34" charset="0"/>
              </a:rPr>
              <a:t>under</a:t>
            </a:r>
            <a:r>
              <a:rPr lang="de-DE" dirty="0">
                <a:effectLst/>
                <a:latin typeface="Eurostile" panose="020B0504020202050204" pitchFamily="34" charset="0"/>
              </a:rPr>
              <a:t> </a:t>
            </a:r>
            <a:r>
              <a:rPr lang="de-DE" dirty="0" err="1">
                <a:effectLst/>
                <a:latin typeface="Eurostile" panose="020B0504020202050204" pitchFamily="34" charset="0"/>
              </a:rPr>
              <a:t>my</a:t>
            </a:r>
            <a:r>
              <a:rPr lang="de-DE" dirty="0">
                <a:effectLst/>
                <a:latin typeface="Eurostile" panose="020B0504020202050204" pitchFamily="34" charset="0"/>
              </a:rPr>
              <a:t> </a:t>
            </a:r>
            <a:r>
              <a:rPr lang="de-DE" dirty="0" err="1">
                <a:effectLst/>
                <a:latin typeface="Eurostile" panose="020B0504020202050204" pitchFamily="34" charset="0"/>
              </a:rPr>
              <a:t>control</a:t>
            </a:r>
            <a:r>
              <a:rPr lang="de-DE" dirty="0">
                <a:effectLst/>
                <a:latin typeface="Eurostile" panose="020B0504020202050204" pitchFamily="34" charset="0"/>
              </a:rPr>
              <a:t> („</a:t>
            </a:r>
            <a:r>
              <a:rPr lang="de-DE" dirty="0" err="1">
                <a:effectLst/>
                <a:latin typeface="Eurostile" panose="020B0504020202050204" pitchFamily="34" charset="0"/>
              </a:rPr>
              <a:t>black</a:t>
            </a:r>
            <a:r>
              <a:rPr lang="de-DE" dirty="0">
                <a:effectLst/>
                <a:latin typeface="Eurostile" panose="020B0504020202050204" pitchFamily="34" charset="0"/>
              </a:rPr>
              <a:t> box“)</a:t>
            </a:r>
          </a:p>
          <a:p>
            <a:pPr lvl="2"/>
            <a:r>
              <a:rPr lang="de-DE" dirty="0">
                <a:latin typeface="Eurostile" panose="020B0504020202050204" pitchFamily="34" charset="0"/>
              </a:rPr>
              <a:t>More </a:t>
            </a:r>
            <a:r>
              <a:rPr lang="de-DE" dirty="0" err="1">
                <a:latin typeface="Eurostile" panose="020B0504020202050204" pitchFamily="34" charset="0"/>
              </a:rPr>
              <a:t>semantic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information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available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for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the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tool</a:t>
            </a:r>
            <a:endParaRPr lang="de-DE" dirty="0">
              <a:latin typeface="Eurostile" panose="020B0504020202050204" pitchFamily="34" charset="0"/>
            </a:endParaRPr>
          </a:p>
          <a:p>
            <a:pPr lvl="1"/>
            <a:endParaRPr lang="de-DE" dirty="0">
              <a:latin typeface="Eurostile" panose="020B0504020202050204" pitchFamily="34" charset="0"/>
            </a:endParaRPr>
          </a:p>
          <a:p>
            <a:pPr lvl="1"/>
            <a:r>
              <a:rPr lang="de-DE" dirty="0">
                <a:latin typeface="Eurostile" panose="020B0504020202050204" pitchFamily="34" charset="0"/>
              </a:rPr>
              <a:t>Extensive </a:t>
            </a:r>
            <a:r>
              <a:rPr lang="de-DE" dirty="0" err="1">
                <a:latin typeface="Eurostile" panose="020B0504020202050204" pitchFamily="34" charset="0"/>
              </a:rPr>
              <a:t>Logging</a:t>
            </a:r>
            <a:r>
              <a:rPr lang="de-DE" dirty="0">
                <a:latin typeface="Eurostile" panose="020B0504020202050204" pitchFamily="34" charset="0"/>
              </a:rPr>
              <a:t> (Dynamic HTML)</a:t>
            </a:r>
          </a:p>
          <a:p>
            <a:pPr lvl="1"/>
            <a:endParaRPr lang="de-DE" dirty="0">
              <a:latin typeface="Eurostile" panose="020B0504020202050204" pitchFamily="34" charset="0"/>
            </a:endParaRPr>
          </a:p>
          <a:p>
            <a:pPr lvl="1"/>
            <a:r>
              <a:rPr lang="de-DE" dirty="0">
                <a:latin typeface="Eurostile" panose="020B0504020202050204" pitchFamily="34" charset="0"/>
              </a:rPr>
              <a:t>Defensive </a:t>
            </a:r>
            <a:r>
              <a:rPr lang="de-DE" dirty="0" err="1">
                <a:latin typeface="Eurostile" panose="020B0504020202050204" pitchFamily="34" charset="0"/>
              </a:rPr>
              <a:t>Programming</a:t>
            </a:r>
            <a:r>
              <a:rPr lang="de-DE" dirty="0">
                <a:latin typeface="Eurostile" panose="020B0504020202050204" pitchFamily="34" charset="0"/>
              </a:rPr>
              <a:t>:</a:t>
            </a:r>
            <a:br>
              <a:rPr lang="de-DE" dirty="0">
                <a:latin typeface="Eurostile" panose="020B0504020202050204" pitchFamily="34" charset="0"/>
              </a:rPr>
            </a:br>
            <a:r>
              <a:rPr lang="de-DE" dirty="0" err="1">
                <a:latin typeface="Eurostile" panose="020B0504020202050204" pitchFamily="34" charset="0"/>
              </a:rPr>
              <a:t>Throw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errors</a:t>
            </a:r>
            <a:r>
              <a:rPr lang="de-DE" dirty="0">
                <a:latin typeface="Eurostile" panose="020B0504020202050204" pitchFamily="34" charset="0"/>
              </a:rPr>
              <a:t> in all </a:t>
            </a:r>
            <a:r>
              <a:rPr lang="de-DE" dirty="0" err="1">
                <a:latin typeface="Eurostile" panose="020B0504020202050204" pitchFamily="34" charset="0"/>
              </a:rPr>
              <a:t>cases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that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were</a:t>
            </a:r>
            <a:r>
              <a:rPr lang="de-DE" dirty="0">
                <a:latin typeface="Eurostile" panose="020B0504020202050204" pitchFamily="34" charset="0"/>
              </a:rPr>
              <a:t> not </a:t>
            </a:r>
            <a:r>
              <a:rPr lang="de-DE" dirty="0" err="1">
                <a:latin typeface="Eurostile" panose="020B0504020202050204" pitchFamily="34" charset="0"/>
              </a:rPr>
              <a:t>explicitly</a:t>
            </a:r>
            <a:r>
              <a:rPr lang="de-DE" dirty="0">
                <a:latin typeface="Eurostile" panose="020B0504020202050204" pitchFamily="34" charset="0"/>
              </a:rPr>
              <a:t> </a:t>
            </a:r>
            <a:r>
              <a:rPr lang="de-DE" dirty="0" err="1">
                <a:latin typeface="Eurostile" panose="020B0504020202050204" pitchFamily="34" charset="0"/>
              </a:rPr>
              <a:t>implemented</a:t>
            </a:r>
            <a:endParaRPr lang="de-DE" dirty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703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Loop Length Inference</a:t>
            </a:r>
            <a:endParaRPr lang="en-GB" dirty="0">
              <a:latin typeface="Eurostile" panose="020B050402020205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pPr lvl="1"/>
                <a:r>
                  <a:rPr lang="en-GB" dirty="0">
                    <a:latin typeface="Eurostile" panose="020B0504020202050204" pitchFamily="34" charset="0"/>
                  </a:rPr>
                  <a:t>Infer loop length (possible for most loops):</a:t>
                </a:r>
                <a:br>
                  <a:rPr lang="en-GB" dirty="0">
                    <a:latin typeface="Eurostile" panose="020B0504020202050204" pitchFamily="34" charset="0"/>
                  </a:rPr>
                </a:br>
                <a:r>
                  <a:rPr lang="en-GB" dirty="0">
                    <a:latin typeface="Eurostile" panose="020B0504020202050204" pitchFamily="34" charset="0"/>
                  </a:rPr>
                  <a:t>same strictly </a:t>
                </a:r>
                <a:r>
                  <a:rPr lang="en-GB" dirty="0" err="1">
                    <a:latin typeface="Eurostile" panose="020B0504020202050204" pitchFamily="34" charset="0"/>
                  </a:rPr>
                  <a:t>montone</a:t>
                </a:r>
                <a:r>
                  <a:rPr lang="en-GB" dirty="0">
                    <a:latin typeface="Eurostile" panose="020B0504020202050204" pitchFamily="34" charset="0"/>
                  </a:rPr>
                  <a:t> counter manipulation</a:t>
                </a:r>
                <a:r>
                  <a:rPr lang="en-GB" b="0" dirty="0">
                    <a:latin typeface="Eurostile" panose="020B0504020202050204" pitchFamily="34" charset="0"/>
                  </a:rPr>
                  <a:t> in every body trace? E.g.</a:t>
                </a:r>
              </a:p>
              <a:p>
                <a:pPr marL="650875" lvl="1" indent="0">
                  <a:buNone/>
                </a:pPr>
                <a:br>
                  <a:rPr lang="en-GB" b="0" dirty="0">
                    <a:latin typeface="Eurostile" panose="020B0504020202050204" pitchFamily="34" charset="0"/>
                  </a:rPr>
                </a:br>
                <a:r>
                  <a:rPr lang="en-GB" b="0" dirty="0">
                    <a:latin typeface="Eurostile" panose="020B0504020202050204" pitchFamily="34" charset="0"/>
                  </a:rPr>
                  <a:t>           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≫1;)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 </m:t>
                    </m:r>
                    <m:groupChr>
                      <m:groupChrPr>
                        <m:chr m:val="⇒"/>
                        <m:vertJc m:val="bot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groupChr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≫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br>
                  <a:rPr lang="de-DE" b="0" i="1" dirty="0">
                    <a:latin typeface="Cambria Math" panose="02040503050406030204" pitchFamily="18" charset="0"/>
                  </a:rPr>
                </a:br>
                <a:br>
                  <a:rPr lang="de-DE" b="0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++;)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=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+1;)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   </m:t>
                      </m:r>
                      <m:groupChr>
                        <m:groupChrPr>
                          <m:chr m:val="⇒"/>
                          <m:vertJc m:val="bot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groupCh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GB" b="0" dirty="0">
                  <a:latin typeface="Eurostile" panose="020B0504020202050204" pitchFamily="34" charset="0"/>
                </a:endParaRPr>
              </a:p>
              <a:p>
                <a:pPr marL="650875" lvl="1" indent="0">
                  <a:buNone/>
                </a:pPr>
                <a:r>
                  <a:rPr lang="en-GB" dirty="0">
                    <a:latin typeface="Eurostile" panose="020B0504020202050204" pitchFamily="34" charset="0"/>
                  </a:rPr>
                  <a:t>                                              …</a:t>
                </a:r>
                <a:endParaRPr lang="en-GB" b="0" dirty="0">
                  <a:latin typeface="Eurostile" panose="020B0504020202050204" pitchFamily="34" charset="0"/>
                </a:endParaRPr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50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2">
            <a:extLst>
              <a:ext uri="{FF2B5EF4-FFF2-40B4-BE49-F238E27FC236}">
                <a16:creationId xmlns:a16="http://schemas.microsoft.com/office/drawing/2014/main" id="{7473162F-2B77-4FAF-8D23-5B9E460E0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8948" y="6428156"/>
            <a:ext cx="9426904" cy="2246769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_0,</a:t>
            </a:r>
            <a:b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cond_0 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⩵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</a:t>
            </a:r>
            <a:b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⋎</a:t>
            </a:r>
            <a:b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cond_nminus1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_1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</a:t>
            </a:r>
            <a:r>
              <a:rPr kumimoji="0" lang="de-DE" altLang="de-DE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</a:t>
            </a:r>
            <a:br>
              <a:rPr kumimoji="0" lang="de-DE" altLang="de-DE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endParaRPr kumimoji="0" lang="de-DE" altLang="de-D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920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Loop Length Inference Example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91C17DA-DC2B-4225-A456-4B159E28B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7515" y="1372730"/>
            <a:ext cx="4894485" cy="3416320"/>
          </a:xfrm>
          <a:prstGeom prst="rect">
            <a:avLst/>
          </a:prstGeom>
          <a:solidFill>
            <a:srgbClr val="C2E49C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= IMPLICIT_1;  // = 1&lt;&lt;30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quotient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= 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while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if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(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numerator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&gt;=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denominator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quotient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|=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numerator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-=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denominator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bit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&gt;&gt;= 1;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numerator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*= 2;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}</a:t>
            </a:r>
            <a:endParaRPr kumimoji="0" lang="de-DE" altLang="de-D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91EEE5FE-8CE8-4498-969E-B38271E23BC0}"/>
              </a:ext>
            </a:extLst>
          </p:cNvPr>
          <p:cNvSpPr txBox="1">
            <a:spLocks/>
          </p:cNvSpPr>
          <p:nvPr/>
        </p:nvSpPr>
        <p:spPr>
          <a:xfrm>
            <a:off x="487680" y="1372730"/>
            <a:ext cx="12029440" cy="7301653"/>
          </a:xfrm>
          <a:prstGeom prst="rect">
            <a:avLst/>
          </a:prstGeom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de-DE" b="0" kern="0" dirty="0" err="1">
                <a:latin typeface="Eurostile" panose="020B0504020202050204" pitchFamily="34" charset="0"/>
              </a:rPr>
              <a:t>fp-bit.</a:t>
            </a:r>
            <a:r>
              <a:rPr lang="de-DE" kern="0" dirty="0" err="1">
                <a:latin typeface="Eurostile" panose="020B0504020202050204" pitchFamily="34" charset="0"/>
              </a:rPr>
              <a:t>c</a:t>
            </a:r>
            <a:endParaRPr lang="de-DE" b="0" kern="0" dirty="0">
              <a:latin typeface="Eurostile" panose="020B0504020202050204" pitchFamily="34" charset="0"/>
            </a:endParaRPr>
          </a:p>
          <a:p>
            <a:pPr lvl="1"/>
            <a:r>
              <a:rPr lang="en-GB" kern="0" dirty="0">
                <a:latin typeface="Eurostile" panose="020B0504020202050204" pitchFamily="34" charset="0"/>
              </a:rPr>
              <a:t>See log.html</a:t>
            </a:r>
          </a:p>
          <a:p>
            <a:pPr lvl="1"/>
            <a:endParaRPr lang="en-GB" kern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kern="0" dirty="0">
              <a:latin typeface="Eurostile" panose="020B050402020205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11AC1EBB-E4CB-49D7-B506-99DFA911A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800" y="6581503"/>
            <a:ext cx="12119200" cy="1938992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_0,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(1&lt;&lt;30 /= 0) 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⩵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⋎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((1&lt;&lt;30)&gt;&gt;(n-1) /= 0 )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_1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((1&lt;&lt;30)&gt;&gt;n /= 0)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endParaRPr kumimoji="0" lang="de-DE" alt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288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5400">
                <a:latin typeface="Eurostile" panose="020B0504020202050204" pitchFamily="34" charset="0"/>
              </a:rPr>
              <a:t>Loop Length Inference Efficiency</a:t>
            </a:r>
            <a:endParaRPr lang="en-GB" sz="5400" dirty="0">
              <a:latin typeface="Eurostile" panose="020B050402020205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91C17DA-DC2B-4225-A456-4B159E28B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8263" y="3168640"/>
            <a:ext cx="7815816" cy="3416320"/>
          </a:xfrm>
          <a:prstGeom prst="rect">
            <a:avLst/>
          </a:prstGeom>
          <a:solidFill>
            <a:srgbClr val="C2E49C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bit = IMPLICIT_1;  // = 1&lt;&lt;30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quotient = 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while (bit)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(numerator &gt;= denominator)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quotient |= bit;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numerator -= denominator;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bit &gt;&gt;= 1;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numerator *= 2;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}</a:t>
            </a:r>
            <a:endParaRPr kumimoji="0" lang="de-DE" altLang="de-DE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id="{91EEE5FE-8CE8-4498-969E-B38271E23B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7680" y="1372730"/>
                <a:ext cx="12029440" cy="7301653"/>
              </a:xfrm>
              <a:prstGeom prst="rect">
                <a:avLst/>
              </a:prstGeom>
              <a:ln>
                <a:noFill/>
              </a:ln>
            </p:spPr>
            <p:txBody>
              <a:bodyPr lIns="130046" tIns="65023" rIns="130046" bIns="65023"/>
              <a:lstStyle>
                <a:lvl1pPr marL="487363" indent="-48736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 3" pitchFamily="18" charset="2"/>
                  <a:buChar char=""/>
                  <a:defRPr sz="2800" b="1" spc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55688" indent="-404813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Calibri" pitchFamily="34" charset="0"/>
                  <a:buChar char="–"/>
                  <a:defRPr sz="2800" spc="0">
                    <a:solidFill>
                      <a:schemeClr val="tx1"/>
                    </a:solidFill>
                    <a:latin typeface="+mn-lt"/>
                  </a:defRPr>
                </a:lvl2pPr>
                <a:lvl3pPr marL="1624013" indent="-3238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spc="0">
                    <a:solidFill>
                      <a:schemeClr val="tx1"/>
                    </a:solidFill>
                    <a:latin typeface="+mn-lt"/>
                  </a:defRPr>
                </a:lvl3pPr>
                <a:lvl4pPr marL="2274888" indent="-3238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spc="0">
                    <a:solidFill>
                      <a:schemeClr val="tx1"/>
                    </a:solidFill>
                    <a:latin typeface="+mn-lt"/>
                  </a:defRPr>
                </a:lvl4pPr>
                <a:lvl5pPr marL="2925763" indent="-3238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 spc="0">
                    <a:solidFill>
                      <a:schemeClr val="tx1"/>
                    </a:solidFill>
                    <a:latin typeface="+mn-lt"/>
                  </a:defRPr>
                </a:lvl5pPr>
                <a:lvl6pPr marL="3576264" indent="-32511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</a:defRPr>
                </a:lvl6pPr>
                <a:lvl7pPr marL="4226494" indent="-32511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</a:defRPr>
                </a:lvl7pPr>
                <a:lvl8pPr marL="4876724" indent="-32511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</a:defRPr>
                </a:lvl8pPr>
                <a:lvl9pPr marL="5526954" indent="-325115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lvl="1"/>
                <a:r>
                  <a:rPr lang="en-GB" dirty="0">
                    <a:latin typeface="Eurostile" panose="020B0504020202050204" pitchFamily="34" charset="0"/>
                  </a:rPr>
                  <a:t>t traces in a loop body, loops n times,</a:t>
                </a:r>
                <a:br>
                  <a:rPr lang="en-GB" dirty="0">
                    <a:latin typeface="Eurostile" panose="020B0504020202050204" pitchFamily="34" charset="0"/>
                  </a:rPr>
                </a:br>
                <a:r>
                  <a:rPr lang="en-GB" dirty="0">
                    <a:latin typeface="Eurostile" panose="020B0504020202050204" pitchFamily="34" charset="0"/>
                  </a:rPr>
                  <a:t>d binary decisions before or after the loop:</a:t>
                </a:r>
                <a:br>
                  <a:rPr lang="en-GB" dirty="0">
                    <a:latin typeface="Eurostile" panose="020B0504020202050204" pitchFamily="34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/>
                          </a:rPr>
                          <m:t>𝑑</m:t>
                        </m:r>
                      </m:sup>
                    </m:sSup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nary>
                      <m:naryPr>
                        <m:chr m:val="∑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sSub>
                          <m:sSub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𝑙𝑜𝑜𝑝𝑠</m:t>
                            </m:r>
                          </m:sub>
                        </m:sSub>
                      </m:sup>
                      <m:e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GB" dirty="0">
                    <a:latin typeface="Eurostile" panose="020B0504020202050204" pitchFamily="34" charset="0"/>
                  </a:rPr>
                  <a:t> traces to examine.</a:t>
                </a:r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endParaRPr lang="en-GB" i="1" kern="0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GB" kern="0" dirty="0"/>
                  <a:t>Incremental search: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kern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nary>
                      <m:naryPr>
                        <m:chr m:val="∑"/>
                        <m:ctrlPr>
                          <a:rPr lang="en-GB" i="1" kern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i="1" kern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i="1" kern="0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de-DE" b="0" i="1" kern="0" smtClean="0">
                            <a:latin typeface="Cambria Math" panose="02040503050406030204" pitchFamily="18" charset="0"/>
                          </a:rPr>
                          <m:t>30</m:t>
                        </m:r>
                      </m:sup>
                      <m:e>
                        <m:sSup>
                          <m:sSupPr>
                            <m:ctrlPr>
                              <a:rPr lang="en-GB" i="1" kern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kern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de-DE" i="1" kern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  <m:r>
                      <a:rPr lang="de-DE" b="0" i="0" kern="0" smtClean="0">
                        <a:latin typeface="Cambria Math" panose="02040503050406030204" pitchFamily="18" charset="0"/>
                      </a:rPr>
                      <m:t>=17.179.869.176</m:t>
                    </m:r>
                  </m:oMath>
                </a14:m>
                <a:endParaRPr lang="de-DE" b="0" kern="0" dirty="0"/>
              </a:p>
              <a:p>
                <a:pPr lvl="1"/>
                <a:r>
                  <a:rPr lang="en-GB" kern="0" dirty="0"/>
                  <a:t>Exactly 30 iterations: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kern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kern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kern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30</m:t>
                        </m:r>
                      </m:sup>
                    </m:sSup>
                    <m:r>
                      <a:rPr lang="de-DE" b="0" i="0" kern="0" smtClean="0">
                        <a:latin typeface="Cambria Math" panose="02040503050406030204" pitchFamily="18" charset="0"/>
                      </a:rPr>
                      <m:t>=8.589.934.592</m:t>
                    </m:r>
                  </m:oMath>
                </a14:m>
                <a:endParaRPr lang="de-DE" b="0" kern="0" dirty="0"/>
              </a:p>
              <a:p>
                <a:pPr lvl="1"/>
                <a:r>
                  <a:rPr lang="de-DE" b="0" kern="0" dirty="0"/>
                  <a:t>In </a:t>
                </a:r>
                <a:r>
                  <a:rPr lang="de-DE" b="0" kern="0" dirty="0" err="1"/>
                  <a:t>general</a:t>
                </a:r>
                <a:r>
                  <a:rPr lang="de-DE" kern="0" dirty="0"/>
                  <a:t>: </a:t>
                </a:r>
                <a:r>
                  <a:rPr lang="de-DE" kern="0" dirty="0" err="1"/>
                  <a:t>Factor</a:t>
                </a:r>
                <a:r>
                  <a:rPr lang="de-DE" kern="0" dirty="0"/>
                  <a:t> </a:t>
                </a:r>
                <a:r>
                  <a:rPr lang="de-DE" dirty="0"/>
                  <a:t>𝒪(</a:t>
                </a:r>
                <a:r>
                  <a:rPr lang="de-DE" kern="0" dirty="0"/>
                  <a:t>t)</a:t>
                </a:r>
                <a:endParaRPr lang="de-DE" b="0" kern="0" dirty="0"/>
              </a:p>
              <a:p>
                <a:pPr lvl="1"/>
                <a:endParaRPr lang="de-DE" b="0" kern="0" dirty="0">
                  <a:latin typeface="Eurostile" panose="020B0504020202050204" pitchFamily="34" charset="0"/>
                </a:endParaRPr>
              </a:p>
              <a:p>
                <a:pPr lvl="1"/>
                <a:endParaRPr lang="en-GB" kern="0" dirty="0">
                  <a:latin typeface="Eurostile" panose="020B0504020202050204" pitchFamily="34" charset="0"/>
                </a:endParaRPr>
              </a:p>
              <a:p>
                <a:pPr lvl="1"/>
                <a:endParaRPr lang="en-GB" kern="0" dirty="0">
                  <a:latin typeface="Eurostile" panose="020B0504020202050204" pitchFamily="34" charset="0"/>
                </a:endParaRPr>
              </a:p>
              <a:p>
                <a:pPr marL="650875" lvl="1" indent="0">
                  <a:buNone/>
                </a:pPr>
                <a:endParaRPr lang="en-GB" kern="0" dirty="0">
                  <a:latin typeface="Eurostile" panose="020B0504020202050204" pitchFamily="34" charset="0"/>
                </a:endParaRPr>
              </a:p>
            </p:txBody>
          </p:sp>
        </mc:Choice>
        <mc:Fallback xmlns="">
          <p:sp>
            <p:nvSpPr>
              <p:cNvPr id="7" name="Inhaltsplatzhalter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91EEE5FE-8CE8-4498-969E-B38271E23B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680" y="1372730"/>
                <a:ext cx="12029440" cy="7301653"/>
              </a:xfrm>
              <a:prstGeom prst="rect">
                <a:avLst/>
              </a:prstGeom>
              <a:blipFill rotWithShape="1">
                <a:blip r:embed="rId3"/>
                <a:stretch>
                  <a:fillRect t="-501" b="-33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0914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Future Work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dirty="0">
                <a:latin typeface="Eurostile" panose="020B0504020202050204" pitchFamily="34" charset="0"/>
              </a:rPr>
              <a:t>Refactor for Side Effects in Expressions</a:t>
            </a:r>
          </a:p>
          <a:p>
            <a:pPr lvl="1"/>
            <a:r>
              <a:rPr lang="en-GB" b="0" dirty="0">
                <a:latin typeface="Eurostile" panose="020B0504020202050204" pitchFamily="34" charset="0"/>
              </a:rPr>
              <a:t>Incremental Solving (pushing assertions, goes well with </a:t>
            </a:r>
            <a:r>
              <a:rPr lang="en-GB" b="0" dirty="0" err="1">
                <a:latin typeface="Eurostile" panose="020B0504020202050204" pitchFamily="34" charset="0"/>
              </a:rPr>
              <a:t>cutoffs</a:t>
            </a:r>
            <a:r>
              <a:rPr lang="en-GB" b="0" dirty="0">
                <a:latin typeface="Eurostile" panose="020B0504020202050204" pitchFamily="34" charset="0"/>
              </a:rPr>
              <a:t>!)</a:t>
            </a:r>
          </a:p>
          <a:p>
            <a:pPr lvl="1"/>
            <a:r>
              <a:rPr lang="en-GB" b="0" dirty="0">
                <a:latin typeface="Eurostile" panose="020B0504020202050204" pitchFamily="34" charset="0"/>
              </a:rPr>
              <a:t>Semantic Simplifications?!</a:t>
            </a:r>
          </a:p>
          <a:p>
            <a:pPr lvl="1"/>
            <a:r>
              <a:rPr lang="en-GB" dirty="0">
                <a:latin typeface="Eurostile" panose="020B0504020202050204" pitchFamily="34" charset="0"/>
              </a:rPr>
              <a:t>Hourglass Optimization</a:t>
            </a:r>
          </a:p>
          <a:p>
            <a:pPr lvl="1"/>
            <a:r>
              <a:rPr lang="en-GB" dirty="0">
                <a:latin typeface="Eurostile" panose="020B0504020202050204" pitchFamily="34" charset="0"/>
              </a:rPr>
              <a:t>Logical isolation of functions</a:t>
            </a:r>
          </a:p>
          <a:p>
            <a:pPr lvl="1"/>
            <a:r>
              <a:rPr lang="en-GB" dirty="0">
                <a:latin typeface="Eurostile" panose="020B0504020202050204" pitchFamily="34" charset="0"/>
              </a:rPr>
              <a:t>Better understanding of inner workings of Z3</a:t>
            </a:r>
          </a:p>
          <a:p>
            <a:pPr lvl="1"/>
            <a:r>
              <a:rPr lang="en-GB" b="0" dirty="0">
                <a:latin typeface="Eurostile" panose="020B0504020202050204" pitchFamily="34" charset="0"/>
              </a:rPr>
              <a:t>Extracting Code Snippe</a:t>
            </a:r>
            <a:r>
              <a:rPr lang="en-GB" dirty="0">
                <a:latin typeface="Eurostile" panose="020B0504020202050204" pitchFamily="34" charset="0"/>
              </a:rPr>
              <a:t>ts automatically</a:t>
            </a:r>
          </a:p>
          <a:p>
            <a:pPr lvl="1"/>
            <a:r>
              <a:rPr lang="en-GB" b="0" dirty="0">
                <a:latin typeface="Eurostile" panose="020B0504020202050204" pitchFamily="34" charset="0"/>
              </a:rPr>
              <a:t>C++</a:t>
            </a:r>
            <a:r>
              <a:rPr lang="en-GB" dirty="0">
                <a:latin typeface="Eurostile" panose="020B0504020202050204" pitchFamily="34" charset="0"/>
              </a:rPr>
              <a:t> (when C++ Parser is available)</a:t>
            </a:r>
            <a:endParaRPr lang="en-GB" b="0" dirty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73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650875" lvl="1" indent="0">
              <a:buNone/>
            </a:pPr>
            <a:endParaRPr lang="en-GB" sz="2400" b="0">
              <a:latin typeface="Eurostile" panose="020B0504020202050204" pitchFamily="34" charset="0"/>
            </a:endParaRP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8D8C0CA1-7421-4F3F-A6DC-A96685647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71" y="1079217"/>
            <a:ext cx="10852804" cy="716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42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Bulletpoints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1400" b="0" dirty="0">
                <a:latin typeface="Eurostile" panose="020B0504020202050204" pitchFamily="34" charset="0"/>
              </a:rPr>
              <a:t>The </a:t>
            </a:r>
            <a:r>
              <a:rPr lang="en-GB" sz="1400" b="0" dirty="0" err="1">
                <a:latin typeface="Eurostile" panose="020B0504020202050204" pitchFamily="34" charset="0"/>
              </a:rPr>
              <a:t>Efficieny</a:t>
            </a:r>
            <a:r>
              <a:rPr lang="en-GB" sz="1400" b="0" dirty="0">
                <a:latin typeface="Eurostile" panose="020B0504020202050204" pitchFamily="34" charset="0"/>
              </a:rPr>
              <a:t> of </a:t>
            </a:r>
            <a:r>
              <a:rPr lang="en-GB" sz="1400" b="0" dirty="0" err="1">
                <a:latin typeface="Eurostile" panose="020B0504020202050204" pitchFamily="34" charset="0"/>
              </a:rPr>
              <a:t>Lazyness</a:t>
            </a:r>
            <a:r>
              <a:rPr lang="en-GB" sz="1400" b="0" dirty="0">
                <a:latin typeface="Eurostile" panose="020B0504020202050204" pitchFamily="34" charset="0"/>
              </a:rPr>
              <a:t> (search space reduction)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Branch, MC/DC, or Path Coverage (Statement follows from Branch)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Only </a:t>
            </a:r>
            <a:r>
              <a:rPr lang="en-GB" sz="1400" b="0" dirty="0" err="1">
                <a:latin typeface="Eurostile" panose="020B0504020202050204" pitchFamily="34" charset="0"/>
              </a:rPr>
              <a:t>Toplevel</a:t>
            </a:r>
            <a:r>
              <a:rPr lang="en-GB" sz="1400" b="0" dirty="0">
                <a:latin typeface="Eurostile" panose="020B0504020202050204" pitchFamily="34" charset="0"/>
              </a:rPr>
              <a:t> function coverage or full depth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Interface: Input C-Source (maybe already </a:t>
            </a:r>
            <a:r>
              <a:rPr lang="en-GB" sz="1400" b="0" dirty="0" err="1">
                <a:latin typeface="Eurostile" panose="020B0504020202050204" pitchFamily="34" charset="0"/>
              </a:rPr>
              <a:t>preprocessed</a:t>
            </a:r>
            <a:r>
              <a:rPr lang="en-GB" sz="1400" b="0" dirty="0">
                <a:latin typeface="Eurostile" panose="020B0504020202050204" pitchFamily="34" charset="0"/>
              </a:rPr>
              <a:t>), Output customizable (currently solutions.txt with </a:t>
            </a:r>
            <a:r>
              <a:rPr lang="en-GB" sz="1400" b="0" dirty="0" err="1">
                <a:latin typeface="Eurostile" panose="020B0504020202050204" pitchFamily="34" charset="0"/>
              </a:rPr>
              <a:t>ForeC</a:t>
            </a:r>
            <a:r>
              <a:rPr lang="en-GB" sz="1400" b="0" dirty="0">
                <a:latin typeface="Eurostile" panose="020B0504020202050204" pitchFamily="34" charset="0"/>
              </a:rPr>
              <a:t> )</a:t>
            </a:r>
          </a:p>
          <a:p>
            <a:r>
              <a:rPr lang="en-GB" sz="1400" b="0" dirty="0" err="1">
                <a:highlight>
                  <a:srgbClr val="C2E49C"/>
                </a:highlight>
                <a:latin typeface="Eurostile" panose="020B0504020202050204" pitchFamily="34" charset="0"/>
              </a:rPr>
              <a:t>Cutoffs</a:t>
            </a:r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 (from Chess Programming)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Hourglass optimization?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Theoretical Work: Show Confluence of Trace Transformations, Normalization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Result Verification by Execution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Manual Search Optimization (solver_*functions)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Model level debugging (</a:t>
            </a:r>
            <a:r>
              <a:rPr lang="en-GB" sz="1400" b="0" dirty="0" err="1">
                <a:highlight>
                  <a:srgbClr val="C2E49C"/>
                </a:highlight>
                <a:latin typeface="Eurostile" panose="020B0504020202050204" pitchFamily="34" charset="0"/>
              </a:rPr>
              <a:t>solver_debug</a:t>
            </a:r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)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Properties of the Prototype</a:t>
            </a:r>
          </a:p>
          <a:p>
            <a:pPr lvl="1"/>
            <a:r>
              <a:rPr lang="en-GB" sz="1400" dirty="0">
                <a:latin typeface="Eurostile" panose="020B0504020202050204" pitchFamily="34" charset="0"/>
              </a:rPr>
              <a:t>3000 LoC, all in one file (refactoring!), extensive logging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Loop Length Inference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Pointer Casting requires going down to memory bit level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New(?) Method for MC/DC table generation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Surprising Facts (Loop breaking e.g.)</a:t>
            </a:r>
          </a:p>
          <a:p>
            <a:r>
              <a:rPr lang="en-GB" sz="1400" b="0">
                <a:latin typeface="Eurostile" panose="020B0504020202050204" pitchFamily="34" charset="0"/>
              </a:rPr>
              <a:t>Test Suite: Show Test for Break</a:t>
            </a:r>
            <a:endParaRPr lang="en-GB" sz="1400" b="0" dirty="0">
              <a:latin typeface="Eurostile" panose="020B0504020202050204" pitchFamily="34" charset="0"/>
            </a:endParaRPr>
          </a:p>
          <a:p>
            <a:r>
              <a:rPr lang="en-GB" sz="1400" b="0" dirty="0">
                <a:latin typeface="Eurostile" panose="020B0504020202050204" pitchFamily="34" charset="0"/>
              </a:rPr>
              <a:t>Compilation of Source Code Snippets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State Of the Art?</a:t>
            </a:r>
          </a:p>
          <a:p>
            <a:r>
              <a:rPr lang="en-GB" sz="1400" b="0" dirty="0">
                <a:latin typeface="Eurostile" panose="020B0504020202050204" pitchFamily="34" charset="0"/>
              </a:rPr>
              <a:t>Surprises (like loop break example)</a:t>
            </a:r>
          </a:p>
          <a:p>
            <a:r>
              <a:rPr lang="en-GB" sz="1400" b="0" dirty="0">
                <a:highlight>
                  <a:srgbClr val="C2E49C"/>
                </a:highlight>
                <a:latin typeface="Eurostile" panose="020B0504020202050204" pitchFamily="34" charset="0"/>
              </a:rPr>
              <a:t>Performance in Project </a:t>
            </a:r>
            <a:r>
              <a:rPr lang="en-GB" sz="1400" b="0" dirty="0" err="1">
                <a:highlight>
                  <a:srgbClr val="C2E49C"/>
                </a:highlight>
                <a:latin typeface="Eurostile" panose="020B0504020202050204" pitchFamily="34" charset="0"/>
              </a:rPr>
              <a:t>qkitknorrbremse</a:t>
            </a:r>
            <a:endParaRPr lang="en-GB" sz="1400" b="0" dirty="0">
              <a:highlight>
                <a:srgbClr val="C2E49C"/>
              </a:highlight>
              <a:latin typeface="Eurostile" panose="020B0504020202050204" pitchFamily="34" charset="0"/>
            </a:endParaRPr>
          </a:p>
          <a:p>
            <a:pPr lvl="1"/>
            <a:r>
              <a:rPr lang="en-GB" sz="1400">
                <a:latin typeface="Eurostile" panose="020B0504020202050204" pitchFamily="34" charset="0"/>
              </a:rPr>
              <a:t>One Test Run</a:t>
            </a:r>
            <a:endParaRPr lang="en-GB" sz="1400" b="0" dirty="0">
              <a:latin typeface="Eurostile" panose="020B0504020202050204" pitchFamily="34" charset="0"/>
            </a:endParaRPr>
          </a:p>
          <a:p>
            <a:r>
              <a:rPr lang="en-GB" sz="1400" b="0" dirty="0">
                <a:latin typeface="Eurostile" panose="020B0504020202050204" pitchFamily="34" charset="0"/>
              </a:rPr>
              <a:t>Potential (other than Coverage Completion)</a:t>
            </a:r>
          </a:p>
          <a:p>
            <a:pPr lvl="1"/>
            <a:r>
              <a:rPr lang="en-GB" sz="1400" b="0" dirty="0">
                <a:latin typeface="Eurostile" panose="020B0504020202050204" pitchFamily="34" charset="0"/>
              </a:rPr>
              <a:t>Automatic Compiler Qualification Test Suite Creation</a:t>
            </a:r>
          </a:p>
          <a:p>
            <a:pPr lvl="1"/>
            <a:r>
              <a:rPr lang="en-GB" sz="1400" dirty="0">
                <a:latin typeface="Eurostile" panose="020B0504020202050204" pitchFamily="34" charset="0"/>
              </a:rPr>
              <a:t>Rendering CTC superfluous (“How to make enemies”?)</a:t>
            </a:r>
          </a:p>
          <a:p>
            <a:pPr lvl="1"/>
            <a:r>
              <a:rPr lang="en-GB" sz="1400" dirty="0">
                <a:latin typeface="Eurostile" panose="020B0504020202050204" pitchFamily="34" charset="0"/>
              </a:rPr>
              <a:t>Outstripping </a:t>
            </a:r>
            <a:r>
              <a:rPr lang="en-GB" sz="1400" dirty="0" err="1">
                <a:latin typeface="Eurostile" panose="020B0504020202050204" pitchFamily="34" charset="0"/>
              </a:rPr>
              <a:t>VectorCAST</a:t>
            </a:r>
            <a:r>
              <a:rPr lang="en-GB" sz="1400" dirty="0">
                <a:latin typeface="Eurostile" panose="020B0504020202050204" pitchFamily="34" charset="0"/>
              </a:rPr>
              <a:t> (“How to make enemies”?)</a:t>
            </a:r>
          </a:p>
          <a:p>
            <a:pPr lvl="1"/>
            <a:r>
              <a:rPr lang="en-GB" sz="1400" b="0" dirty="0">
                <a:latin typeface="Eurostile" panose="020B0504020202050204" pitchFamily="34" charset="0"/>
              </a:rPr>
              <a:t>Discover Semantic Error Patterns (Dead code e.g.)</a:t>
            </a:r>
          </a:p>
          <a:p>
            <a:pPr lvl="1"/>
            <a:r>
              <a:rPr lang="en-GB" sz="1400" dirty="0">
                <a:latin typeface="Eurostile" panose="020B0504020202050204" pitchFamily="34" charset="0"/>
              </a:rPr>
              <a:t>C++ Parser needed -&gt; all for C++</a:t>
            </a:r>
            <a:endParaRPr lang="en-GB" sz="1400" b="0" dirty="0">
              <a:latin typeface="Eurostile" panose="020B0504020202050204" pitchFamily="34" charset="0"/>
            </a:endParaRPr>
          </a:p>
          <a:p>
            <a:pPr lvl="1"/>
            <a:endParaRPr lang="en-GB" sz="1400" b="0" dirty="0">
              <a:latin typeface="Eurostile" panose="020B0504020202050204" pitchFamily="34" charset="0"/>
            </a:endParaRPr>
          </a:p>
          <a:p>
            <a:endParaRPr lang="en-GB" sz="1400" b="0" dirty="0">
              <a:latin typeface="Eurostile" panose="020B0504020202050204" pitchFamily="34" charset="0"/>
            </a:endParaRPr>
          </a:p>
          <a:p>
            <a:endParaRPr lang="en-GB" sz="1400" b="0" dirty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71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The Challenge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Library Qualification: ISO26262 demands</a:t>
            </a:r>
            <a:br>
              <a:rPr lang="en-GB" b="0">
                <a:latin typeface="Eurostile" panose="020B0504020202050204" pitchFamily="34" charset="0"/>
              </a:rPr>
            </a:br>
            <a:r>
              <a:rPr lang="en-GB" b="1">
                <a:solidFill>
                  <a:srgbClr val="FF0000"/>
                </a:solidFill>
                <a:latin typeface="Eurostile" panose="020B0504020202050204" pitchFamily="34" charset="0"/>
              </a:rPr>
              <a:t>100% MC/DC Source Code Coverage</a:t>
            </a:r>
            <a:br>
              <a:rPr lang="en-GB" b="1">
                <a:solidFill>
                  <a:srgbClr val="FF0000"/>
                </a:solidFill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for ASIL D !</a:t>
            </a:r>
          </a:p>
          <a:p>
            <a:pPr lvl="1"/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Eurostile" panose="020B0504020202050204" pitchFamily="34" charset="0"/>
              </a:rPr>
              <a:t>Given: C Source Code of a Library function</a:t>
            </a: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Eurostile" panose="020B0504020202050204" pitchFamily="34" charset="0"/>
              </a:rPr>
              <a:t>Needed: All function arguments (=“test vectors”) so that we reach 100 % MC/DC coverage when running </a:t>
            </a:r>
            <a:r>
              <a:rPr lang="en-GB">
                <a:latin typeface="Eurostile" panose="020B0504020202050204" pitchFamily="34" charset="0"/>
              </a:rPr>
              <a:t>our</a:t>
            </a:r>
            <a:r>
              <a:rPr lang="en-GB" b="0">
                <a:latin typeface="Eurostile" panose="020B0504020202050204" pitchFamily="34" charset="0"/>
              </a:rPr>
              <a:t> tests</a:t>
            </a:r>
          </a:p>
          <a:p>
            <a:endParaRPr lang="en-GB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081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2352726F-0376-4753-879E-C8E8014DD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3" y="1418993"/>
            <a:ext cx="13004800" cy="38466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Example _FDtest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0E7C039-A53A-4446-906D-5A606A960652}"/>
              </a:ext>
            </a:extLst>
          </p:cNvPr>
          <p:cNvSpPr txBox="1"/>
          <p:nvPr/>
        </p:nvSpPr>
        <p:spPr>
          <a:xfrm>
            <a:off x="302988" y="7042068"/>
            <a:ext cx="12397838" cy="1815882"/>
          </a:xfrm>
          <a:prstGeom prst="rect">
            <a:avLst/>
          </a:prstGeom>
          <a:solidFill>
            <a:srgbClr val="C2E49C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[1,1] -----------------------------------</a:t>
            </a:r>
          </a:p>
          <a:p>
            <a:endParaRPr lang="de-DE" sz="16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NaN(0x00ffff) = 0xff80ffff = NaN ) = return_val = 2</a:t>
            </a:r>
          </a:p>
          <a:p>
            <a:endParaRPr lang="de-DE" sz="16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25, col 20, len 70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D998E0-C0D1-4C0B-9FF5-A455A7816A25}"/>
              </a:ext>
            </a:extLst>
          </p:cNvPr>
          <p:cNvSpPr/>
          <p:nvPr/>
        </p:nvSpPr>
        <p:spPr>
          <a:xfrm>
            <a:off x="676894" y="3633849"/>
            <a:ext cx="12327413" cy="22563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997B1EB-CD9D-4814-90B2-963A4B9E6A7E}"/>
              </a:ext>
            </a:extLst>
          </p:cNvPr>
          <p:cNvSpPr/>
          <p:nvPr/>
        </p:nvSpPr>
        <p:spPr>
          <a:xfrm>
            <a:off x="676894" y="3859482"/>
            <a:ext cx="8621486" cy="201624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2DE7D86-4729-4DA0-ABD7-5BE49930BE35}"/>
              </a:ext>
            </a:extLst>
          </p:cNvPr>
          <p:cNvSpPr/>
          <p:nvPr/>
        </p:nvSpPr>
        <p:spPr>
          <a:xfrm>
            <a:off x="1256805" y="8334607"/>
            <a:ext cx="11152909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FB09E5B-4544-4FD5-81B6-2DEF2C76821B}"/>
              </a:ext>
            </a:extLst>
          </p:cNvPr>
          <p:cNvSpPr/>
          <p:nvPr/>
        </p:nvSpPr>
        <p:spPr>
          <a:xfrm>
            <a:off x="1256804" y="8584403"/>
            <a:ext cx="6117773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5E105F4B-7C45-4297-A325-EFB55E4A2396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>
            <a:off x="676894" y="3960295"/>
            <a:ext cx="579910" cy="4731923"/>
          </a:xfrm>
          <a:prstGeom prst="bentConnector3">
            <a:avLst>
              <a:gd name="adj1" fmla="val 13942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Verbinder: gewinkelt 40">
            <a:extLst>
              <a:ext uri="{FF2B5EF4-FFF2-40B4-BE49-F238E27FC236}">
                <a16:creationId xmlns:a16="http://schemas.microsoft.com/office/drawing/2014/main" id="{AA6F23A1-ECED-48FB-8E08-E2EE3FC70AA3}"/>
              </a:ext>
            </a:extLst>
          </p:cNvPr>
          <p:cNvCxnSpPr>
            <a:cxnSpLocks/>
            <a:endCxn id="17" idx="1"/>
          </p:cNvCxnSpPr>
          <p:nvPr/>
        </p:nvCxnSpPr>
        <p:spPr>
          <a:xfrm rot="16200000" flipV="1">
            <a:off x="-1381028" y="5804588"/>
            <a:ext cx="4695755" cy="579910"/>
          </a:xfrm>
          <a:prstGeom prst="bentConnector4">
            <a:avLst>
              <a:gd name="adj1" fmla="val 243"/>
              <a:gd name="adj2" fmla="val 180376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id="{4DCF6719-5BCC-4D8B-8EF1-26FD446E1B58}"/>
              </a:ext>
            </a:extLst>
          </p:cNvPr>
          <p:cNvSpPr/>
          <p:nvPr/>
        </p:nvSpPr>
        <p:spPr>
          <a:xfrm>
            <a:off x="9298380" y="7580524"/>
            <a:ext cx="1886928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id="{E0CD1423-4D0E-445B-87F6-681826420C7C}"/>
              </a:ext>
            </a:extLst>
          </p:cNvPr>
          <p:cNvCxnSpPr>
            <a:cxnSpLocks/>
            <a:stCxn id="56" idx="0"/>
            <a:endCxn id="60" idx="2"/>
          </p:cNvCxnSpPr>
          <p:nvPr/>
        </p:nvCxnSpPr>
        <p:spPr>
          <a:xfrm rot="16200000" flipV="1">
            <a:off x="4043487" y="1382166"/>
            <a:ext cx="3305788" cy="9090927"/>
          </a:xfrm>
          <a:prstGeom prst="bentConnector3">
            <a:avLst>
              <a:gd name="adj1" fmla="val 5000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>
            <a:extLst>
              <a:ext uri="{FF2B5EF4-FFF2-40B4-BE49-F238E27FC236}">
                <a16:creationId xmlns:a16="http://schemas.microsoft.com/office/drawing/2014/main" id="{04C65ACB-76E9-424D-830F-0C5BAD0E705C}"/>
              </a:ext>
            </a:extLst>
          </p:cNvPr>
          <p:cNvSpPr/>
          <p:nvPr/>
        </p:nvSpPr>
        <p:spPr>
          <a:xfrm>
            <a:off x="1045029" y="4061105"/>
            <a:ext cx="211776" cy="213631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B91163A6-61E8-4DE5-9F3C-29E66483F2F8}"/>
              </a:ext>
            </a:extLst>
          </p:cNvPr>
          <p:cNvSpPr/>
          <p:nvPr/>
        </p:nvSpPr>
        <p:spPr>
          <a:xfrm>
            <a:off x="6839399" y="7578526"/>
            <a:ext cx="1354575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8" name="Verbinder: gewinkelt 67">
            <a:extLst>
              <a:ext uri="{FF2B5EF4-FFF2-40B4-BE49-F238E27FC236}">
                <a16:creationId xmlns:a16="http://schemas.microsoft.com/office/drawing/2014/main" id="{713ABBFF-0FDD-47C8-9A15-388A2DE49335}"/>
              </a:ext>
            </a:extLst>
          </p:cNvPr>
          <p:cNvCxnSpPr>
            <a:cxnSpLocks/>
            <a:stCxn id="67" idx="0"/>
            <a:endCxn id="71" idx="2"/>
          </p:cNvCxnSpPr>
          <p:nvPr/>
        </p:nvCxnSpPr>
        <p:spPr>
          <a:xfrm rot="16200000" flipV="1">
            <a:off x="2810905" y="2872744"/>
            <a:ext cx="4543074" cy="4868490"/>
          </a:xfrm>
          <a:prstGeom prst="bentConnector3">
            <a:avLst>
              <a:gd name="adj1" fmla="val 5000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>
            <a:extLst>
              <a:ext uri="{FF2B5EF4-FFF2-40B4-BE49-F238E27FC236}">
                <a16:creationId xmlns:a16="http://schemas.microsoft.com/office/drawing/2014/main" id="{DB8BC571-37B3-40C8-8EE6-E2B73B8F9A11}"/>
              </a:ext>
            </a:extLst>
          </p:cNvPr>
          <p:cNvSpPr/>
          <p:nvPr/>
        </p:nvSpPr>
        <p:spPr>
          <a:xfrm>
            <a:off x="2553194" y="2809820"/>
            <a:ext cx="190006" cy="22563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972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18" grpId="0" animBg="1"/>
      <p:bldP spid="19" grpId="0" animBg="1"/>
      <p:bldP spid="20" grpId="0" animBg="1"/>
      <p:bldP spid="56" grpId="0" animBg="1"/>
      <p:bldP spid="60" grpId="0" animBg="1"/>
      <p:bldP spid="67" grpId="0" animBg="1"/>
      <p:bldP spid="7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2352726F-0376-4753-879E-C8E8014DD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3" y="1418993"/>
            <a:ext cx="13004800" cy="38466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4 U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id="{B3D7AEDD-4583-45DF-A86C-3D4AF1C68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00" y="5937662"/>
            <a:ext cx="12029440" cy="3301341"/>
          </a:xfrm>
          <a:ln>
            <a:noFill/>
          </a:ln>
        </p:spPr>
        <p:txBody>
          <a:bodyPr/>
          <a:lstStyle/>
          <a:p>
            <a:r>
              <a:rPr lang="en-GB" sz="2400" b="0">
                <a:latin typeface="Eurostile" panose="020B0504020202050204" pitchFamily="34" charset="0"/>
              </a:rPr>
              <a:t>How many test vectors needed for 100% </a:t>
            </a:r>
            <a:r>
              <a:rPr lang="en-GB" sz="2400" u="sng">
                <a:latin typeface="Eurostile" panose="020B0504020202050204" pitchFamily="34" charset="0"/>
              </a:rPr>
              <a:t>MC/DC</a:t>
            </a:r>
            <a:r>
              <a:rPr lang="en-GB" sz="2400" b="0">
                <a:latin typeface="Eurostile" panose="020B0504020202050204" pitchFamily="34" charset="0"/>
              </a:rPr>
              <a:t> coverage?</a:t>
            </a:r>
          </a:p>
          <a:p>
            <a:endParaRPr lang="en-GB" sz="2400" b="0">
              <a:latin typeface="Eurostile" panose="020B0504020202050204" pitchFamily="34" charset="0"/>
            </a:endParaRPr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FBC8C10-E141-495A-800E-089657BAD863}"/>
              </a:ext>
            </a:extLst>
          </p:cNvPr>
          <p:cNvSpPr txBox="1"/>
          <p:nvPr/>
        </p:nvSpPr>
        <p:spPr>
          <a:xfrm>
            <a:off x="5068254" y="698215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(line 24)</a:t>
            </a:r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6E124E79-E96E-4623-8748-4FE45FDFCD58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4467711" y="7351489"/>
            <a:ext cx="1199425" cy="299576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ECD0CF3-E3AF-4673-894A-ACF8D8009B3B}"/>
              </a:ext>
            </a:extLst>
          </p:cNvPr>
          <p:cNvCxnSpPr>
            <a:cxnSpLocks/>
            <a:stCxn id="7" idx="2"/>
            <a:endCxn id="19" idx="0"/>
          </p:cNvCxnSpPr>
          <p:nvPr/>
        </p:nvCxnSpPr>
        <p:spPr>
          <a:xfrm>
            <a:off x="5667136" y="7351489"/>
            <a:ext cx="1499902" cy="299576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FC4F37B8-3FAD-4866-B9F1-C2B646C6657C}"/>
              </a:ext>
            </a:extLst>
          </p:cNvPr>
          <p:cNvSpPr txBox="1"/>
          <p:nvPr/>
        </p:nvSpPr>
        <p:spPr>
          <a:xfrm>
            <a:off x="4311258" y="765106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F333718-0654-4430-94F3-09E1C3602DCF}"/>
              </a:ext>
            </a:extLst>
          </p:cNvPr>
          <p:cNvSpPr txBox="1"/>
          <p:nvPr/>
        </p:nvSpPr>
        <p:spPr>
          <a:xfrm>
            <a:off x="4753035" y="7389421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then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D6A0860-FF32-4579-B669-432D9BC031D8}"/>
              </a:ext>
            </a:extLst>
          </p:cNvPr>
          <p:cNvSpPr txBox="1"/>
          <p:nvPr/>
        </p:nvSpPr>
        <p:spPr>
          <a:xfrm>
            <a:off x="6266018" y="7373999"/>
            <a:ext cx="418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else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385B8AB-64FF-4734-B73B-906CE7AF9759}"/>
              </a:ext>
            </a:extLst>
          </p:cNvPr>
          <p:cNvSpPr txBox="1"/>
          <p:nvPr/>
        </p:nvSpPr>
        <p:spPr>
          <a:xfrm>
            <a:off x="6324499" y="765106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 if (line 27)</a:t>
            </a:r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6013E2D-2982-4329-AE82-DF974049BE08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5868342" y="8020397"/>
            <a:ext cx="1298696" cy="26769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0CB16AA-E910-4E2D-A35B-B192E7A91C6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167038" y="8020397"/>
            <a:ext cx="1369868" cy="27764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AE98447-8DDC-4157-987E-F17EA567B73F}"/>
              </a:ext>
            </a:extLst>
          </p:cNvPr>
          <p:cNvCxnSpPr>
            <a:cxnSpLocks/>
            <a:stCxn id="19" idx="2"/>
            <a:endCxn id="40" idx="0"/>
          </p:cNvCxnSpPr>
          <p:nvPr/>
        </p:nvCxnSpPr>
        <p:spPr>
          <a:xfrm>
            <a:off x="7167038" y="8020397"/>
            <a:ext cx="24267" cy="687119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FC41C6CD-7CBE-4720-89BF-EB2AFDE7CD3B}"/>
              </a:ext>
            </a:extLst>
          </p:cNvPr>
          <p:cNvSpPr txBox="1"/>
          <p:nvPr/>
        </p:nvSpPr>
        <p:spPr>
          <a:xfrm>
            <a:off x="6952762" y="8224442"/>
            <a:ext cx="5847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F || T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4472F21-5109-4A2D-864E-C5BF97723B7C}"/>
              </a:ext>
            </a:extLst>
          </p:cNvPr>
          <p:cNvSpPr txBox="1"/>
          <p:nvPr/>
        </p:nvSpPr>
        <p:spPr>
          <a:xfrm>
            <a:off x="6122152" y="7930885"/>
            <a:ext cx="58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T || _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758B032-B003-42BA-A167-E7D559F9B9E4}"/>
              </a:ext>
            </a:extLst>
          </p:cNvPr>
          <p:cNvSpPr txBox="1"/>
          <p:nvPr/>
        </p:nvSpPr>
        <p:spPr>
          <a:xfrm>
            <a:off x="7822487" y="7947960"/>
            <a:ext cx="643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F || F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C95479CD-5931-4948-9B7D-96CAFEEDF65E}"/>
              </a:ext>
            </a:extLst>
          </p:cNvPr>
          <p:cNvSpPr txBox="1"/>
          <p:nvPr/>
        </p:nvSpPr>
        <p:spPr>
          <a:xfrm>
            <a:off x="5644672" y="83331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C4A8A622-44C6-4695-8675-258708086132}"/>
              </a:ext>
            </a:extLst>
          </p:cNvPr>
          <p:cNvSpPr txBox="1"/>
          <p:nvPr/>
        </p:nvSpPr>
        <p:spPr>
          <a:xfrm>
            <a:off x="7034852" y="870751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974057B4-54E8-48EC-9956-62318FDA6712}"/>
              </a:ext>
            </a:extLst>
          </p:cNvPr>
          <p:cNvSpPr txBox="1"/>
          <p:nvPr/>
        </p:nvSpPr>
        <p:spPr>
          <a:xfrm>
            <a:off x="8353536" y="8422324"/>
            <a:ext cx="3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1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B686FBBF-9529-4406-A80F-EC997D3383B9}"/>
              </a:ext>
            </a:extLst>
          </p:cNvPr>
          <p:cNvCxnSpPr>
            <a:cxnSpLocks/>
          </p:cNvCxnSpPr>
          <p:nvPr/>
        </p:nvCxnSpPr>
        <p:spPr>
          <a:xfrm>
            <a:off x="5973736" y="8492134"/>
            <a:ext cx="1078582" cy="376981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feld 57">
            <a:extLst>
              <a:ext uri="{FF2B5EF4-FFF2-40B4-BE49-F238E27FC236}">
                <a16:creationId xmlns:a16="http://schemas.microsoft.com/office/drawing/2014/main" id="{3F9B3971-1D85-4CE5-BC30-81BD0374B28B}"/>
              </a:ext>
            </a:extLst>
          </p:cNvPr>
          <p:cNvSpPr txBox="1"/>
          <p:nvPr/>
        </p:nvSpPr>
        <p:spPr>
          <a:xfrm>
            <a:off x="7002543" y="8701657"/>
            <a:ext cx="690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   1</a:t>
            </a:r>
          </a:p>
        </p:txBody>
      </p: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35B3D221-B27F-4C60-8F29-270838A12837}"/>
              </a:ext>
            </a:extLst>
          </p:cNvPr>
          <p:cNvCxnSpPr>
            <a:cxnSpLocks/>
          </p:cNvCxnSpPr>
          <p:nvPr/>
        </p:nvCxnSpPr>
        <p:spPr>
          <a:xfrm>
            <a:off x="7078230" y="8790176"/>
            <a:ext cx="201881" cy="19815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7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4" grpId="0"/>
      <p:bldP spid="17" grpId="0"/>
      <p:bldP spid="19" grpId="0"/>
      <p:bldP spid="32" grpId="0"/>
      <p:bldP spid="35" grpId="0"/>
      <p:bldP spid="36" grpId="0"/>
      <p:bldP spid="39" grpId="0"/>
      <p:bldP spid="40" grpId="0"/>
      <p:bldP spid="41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Solution _FDtest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5AA24BF-4B49-4DA4-BEA4-0EEF9914175A}"/>
              </a:ext>
            </a:extLst>
          </p:cNvPr>
          <p:cNvSpPr txBox="1"/>
          <p:nvPr/>
        </p:nvSpPr>
        <p:spPr>
          <a:xfrm>
            <a:off x="442800" y="1138779"/>
            <a:ext cx="12397838" cy="8125301"/>
          </a:xfrm>
          <a:prstGeom prst="rect">
            <a:avLst/>
          </a:prstGeom>
          <a:solidFill>
            <a:srgbClr val="C2E49C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NaN(0x00ffff) = 0xff80ffff = NaN ) = return_val = 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-Infinity = 0xff800000 = -Infinity ) = return_val = 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"(F||F)"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[1,3]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NaN(0x7f0000) = 0xffff0000 = NaN ) = return_val = 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[2,1,1]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0x1p-149 = 0x00000001 = 1.0e-45 ) = return_val = -2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"(ps-&gt;_Sh[1] &amp; (unsigned short) (0x7fff &amp; ..." at line 28, col 12, len 81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0x0p+0 = 0x00000000 = 0.0 ) = return_val = 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"(F||F)" at line 27, col 12, len 63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[2,3,1]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-0x1.fcp-127 = 0x807f0000 = -1.1663108e-38 ) = return_val = -2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"(ps-&gt;_Sh[1] &amp; (unsigned short) (0x7fff &amp; ..." at line 28, col 12, len 81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[2,3,2]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-0x1.fep127 = 0xff7f0000 = -3.3895314e38 ) = return_val = -1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"(ps-&gt;_Sh[1] &amp; (unsigned short) (0x7fff &amp; ..." at line 28, col 12, len 81</a:t>
            </a:r>
          </a:p>
        </p:txBody>
      </p:sp>
    </p:spTree>
    <p:extLst>
      <p:ext uri="{BB962C8B-B14F-4D97-AF65-F5344CB8AC3E}">
        <p14:creationId xmlns:p14="http://schemas.microsoft.com/office/powerpoint/2010/main" val="121060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How Did It Do That?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 dirty="0">
                <a:latin typeface="Eurostile" panose="020B0504020202050204" pitchFamily="34" charset="0"/>
              </a:rPr>
              <a:t>For</a:t>
            </a:r>
            <a:r>
              <a:rPr lang="en-GB" b="0" dirty="0">
                <a:latin typeface="Eurostile" panose="020B0504020202050204" pitchFamily="34" charset="0"/>
              </a:rPr>
              <a:t> all possible </a:t>
            </a:r>
            <a:r>
              <a:rPr lang="en-GB" dirty="0">
                <a:latin typeface="Eurostile" panose="020B0504020202050204" pitchFamily="34" charset="0"/>
              </a:rPr>
              <a:t>paths</a:t>
            </a:r>
            <a:r>
              <a:rPr lang="en-GB" b="0" dirty="0">
                <a:latin typeface="Eurostile" panose="020B0504020202050204" pitchFamily="34" charset="0"/>
              </a:rPr>
              <a:t> through the code: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Garble up all decision conditions on each path</a:t>
            </a:r>
            <a:br>
              <a:rPr lang="en-GB" dirty="0">
                <a:latin typeface="Eurostile" panose="020B0504020202050204" pitchFamily="34" charset="0"/>
              </a:rPr>
            </a:br>
            <a:r>
              <a:rPr lang="en-GB" dirty="0">
                <a:latin typeface="Eurostile" panose="020B0504020202050204" pitchFamily="34" charset="0"/>
              </a:rPr>
              <a:t>(if, switch, conditional expressions, loop conditions)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Assume them true of false (depending on the branch to take)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Translate the assumptions to theorem prover language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Have the theorem prover solve the formula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Remember solution models (if any)</a:t>
            </a: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lvl="1"/>
            <a:endParaRPr lang="en-GB" b="0" dirty="0">
              <a:latin typeface="Eurostile" panose="020B050402020205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7696587-023B-4391-B0C5-E0610DE8A1AB}"/>
              </a:ext>
            </a:extLst>
          </p:cNvPr>
          <p:cNvSpPr txBox="1"/>
          <p:nvPr/>
        </p:nvSpPr>
        <p:spPr>
          <a:xfrm>
            <a:off x="9265899" y="470521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f(x,y)</a:t>
            </a:r>
          </a:p>
          <a:p>
            <a:r>
              <a:rPr lang="de-DE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A93D448-CB93-475C-B6B3-3B03F34B28B1}"/>
              </a:ext>
            </a:extLst>
          </p:cNvPr>
          <p:cNvSpPr txBox="1"/>
          <p:nvPr/>
        </p:nvSpPr>
        <p:spPr>
          <a:xfrm>
            <a:off x="6640903" y="5890287"/>
            <a:ext cx="1005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A then</a:t>
            </a:r>
          </a:p>
          <a:p>
            <a:r>
              <a:rPr lang="de-DE">
                <a:solidFill>
                  <a:srgbClr val="FF0000"/>
                </a:solidFill>
              </a:rPr>
              <a:t>(A(x,y))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D7EF826-0BEB-4259-A921-8B8F9E67B11C}"/>
              </a:ext>
            </a:extLst>
          </p:cNvPr>
          <p:cNvSpPr txBox="1"/>
          <p:nvPr/>
        </p:nvSpPr>
        <p:spPr>
          <a:xfrm>
            <a:off x="11690498" y="5890287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</a:t>
            </a:r>
          </a:p>
          <a:p>
            <a:r>
              <a:rPr lang="de-DE">
                <a:solidFill>
                  <a:srgbClr val="FF0000"/>
                </a:solidFill>
              </a:rPr>
              <a:t>(¬A)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6CF57F2-165D-4703-85B8-A783FEF95AEF}"/>
              </a:ext>
            </a:extLst>
          </p:cNvPr>
          <p:cNvSpPr txBox="1"/>
          <p:nvPr/>
        </p:nvSpPr>
        <p:spPr>
          <a:xfrm>
            <a:off x="6485476" y="7310308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(¬B ∧ C)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D045C1E2-29CF-41A8-BE51-F0807E8D2883}"/>
              </a:ext>
            </a:extLst>
          </p:cNvPr>
          <p:cNvSpPr txBox="1"/>
          <p:nvPr/>
        </p:nvSpPr>
        <p:spPr>
          <a:xfrm>
            <a:off x="4274918" y="7266401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    (B)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00EDAE7-61BA-44B9-BB90-DBA05DC9EB9E}"/>
              </a:ext>
            </a:extLst>
          </p:cNvPr>
          <p:cNvSpPr txBox="1"/>
          <p:nvPr/>
        </p:nvSpPr>
        <p:spPr>
          <a:xfrm>
            <a:off x="9018236" y="7286753"/>
            <a:ext cx="119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else</a:t>
            </a:r>
          </a:p>
          <a:p>
            <a:r>
              <a:rPr lang="de-DE">
                <a:solidFill>
                  <a:srgbClr val="FF0000"/>
                </a:solidFill>
              </a:rPr>
              <a:t>(¬B ∧ ¬C)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CF69DEA9-1412-418B-8FDE-9E75C841958E}"/>
              </a:ext>
            </a:extLst>
          </p:cNvPr>
          <p:cNvCxnSpPr>
            <a:cxnSpLocks/>
            <a:stCxn id="3" idx="2"/>
            <a:endCxn id="23" idx="0"/>
          </p:cNvCxnSpPr>
          <p:nvPr/>
        </p:nvCxnSpPr>
        <p:spPr>
          <a:xfrm flipH="1">
            <a:off x="7143669" y="5351543"/>
            <a:ext cx="2471044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B4855839-AB00-41AC-AA74-D742D42B7463}"/>
              </a:ext>
            </a:extLst>
          </p:cNvPr>
          <p:cNvCxnSpPr>
            <a:cxnSpLocks/>
          </p:cNvCxnSpPr>
          <p:nvPr/>
        </p:nvCxnSpPr>
        <p:spPr>
          <a:xfrm>
            <a:off x="9614712" y="5351543"/>
            <a:ext cx="2389333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B667396-E52E-46C6-868E-9426143A9EC8}"/>
              </a:ext>
            </a:extLst>
          </p:cNvPr>
          <p:cNvCxnSpPr>
            <a:cxnSpLocks/>
            <a:stCxn id="23" idx="2"/>
            <a:endCxn id="30" idx="0"/>
          </p:cNvCxnSpPr>
          <p:nvPr/>
        </p:nvCxnSpPr>
        <p:spPr>
          <a:xfrm>
            <a:off x="7143669" y="6536618"/>
            <a:ext cx="2471045" cy="75013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952C82B-2FC5-43FA-8F95-25FA25F6B7A3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7143669" y="6536618"/>
            <a:ext cx="0" cy="773690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 flipH="1">
            <a:off x="4933111" y="6536618"/>
            <a:ext cx="2210558" cy="72978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0211B886-3041-4C58-9701-09C00D699BBB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4914262" y="7912732"/>
            <a:ext cx="18849" cy="42517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8D727BF2-39CF-47FA-83D4-E159400075C0}"/>
              </a:ext>
            </a:extLst>
          </p:cNvPr>
          <p:cNvCxnSpPr>
            <a:cxnSpLocks/>
            <a:stCxn id="26" idx="2"/>
            <a:endCxn id="46" idx="0"/>
          </p:cNvCxnSpPr>
          <p:nvPr/>
        </p:nvCxnSpPr>
        <p:spPr>
          <a:xfrm>
            <a:off x="7143669" y="7956639"/>
            <a:ext cx="9032" cy="38126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60750A26-4422-45CD-8B2C-C95B87C9D2CE}"/>
              </a:ext>
            </a:extLst>
          </p:cNvPr>
          <p:cNvCxnSpPr>
            <a:cxnSpLocks/>
            <a:stCxn id="30" idx="2"/>
            <a:endCxn id="47" idx="0"/>
          </p:cNvCxnSpPr>
          <p:nvPr/>
        </p:nvCxnSpPr>
        <p:spPr>
          <a:xfrm>
            <a:off x="9614714" y="7933084"/>
            <a:ext cx="5776" cy="43449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94C69557-BAF6-49B6-85A6-773A03CF8160}"/>
              </a:ext>
            </a:extLst>
          </p:cNvPr>
          <p:cNvCxnSpPr>
            <a:cxnSpLocks/>
            <a:stCxn id="25" idx="2"/>
            <a:endCxn id="48" idx="0"/>
          </p:cNvCxnSpPr>
          <p:nvPr/>
        </p:nvCxnSpPr>
        <p:spPr>
          <a:xfrm flipH="1">
            <a:off x="11995182" y="6536618"/>
            <a:ext cx="8864" cy="180723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03374851-5B83-465D-BF8B-CA4E27179D30}"/>
              </a:ext>
            </a:extLst>
          </p:cNvPr>
          <p:cNvSpPr txBox="1"/>
          <p:nvPr/>
        </p:nvSpPr>
        <p:spPr>
          <a:xfrm>
            <a:off x="4392324" y="83379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1;</a:t>
            </a:r>
          </a:p>
          <a:p>
            <a:r>
              <a:rPr lang="de-DE">
                <a:solidFill>
                  <a:srgbClr val="FF0000"/>
                </a:solidFill>
              </a:rPr>
              <a:t>  A ∧ B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399A363E-D040-47D2-BBF9-EE063CDE43A1}"/>
              </a:ext>
            </a:extLst>
          </p:cNvPr>
          <p:cNvSpPr txBox="1"/>
          <p:nvPr/>
        </p:nvSpPr>
        <p:spPr>
          <a:xfrm>
            <a:off x="6420737" y="8337904"/>
            <a:ext cx="1463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return 2;</a:t>
            </a:r>
          </a:p>
          <a:p>
            <a:r>
              <a:rPr lang="de-DE">
                <a:solidFill>
                  <a:srgbClr val="FF0000"/>
                </a:solidFill>
              </a:rPr>
              <a:t>A ∧ (¬B ∧ C)</a:t>
            </a:r>
            <a:endParaRPr lang="de-DE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79D4E38B-1BDF-4B87-A510-8CABCDF8FF61}"/>
              </a:ext>
            </a:extLst>
          </p:cNvPr>
          <p:cNvSpPr txBox="1"/>
          <p:nvPr/>
        </p:nvSpPr>
        <p:spPr>
          <a:xfrm>
            <a:off x="8753874" y="8367582"/>
            <a:ext cx="173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 return 3;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¬A ∧ (¬B ∧ ¬C)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DCA68446-E921-4F1C-892D-AEAF0DE6399C}"/>
              </a:ext>
            </a:extLst>
          </p:cNvPr>
          <p:cNvSpPr txBox="1"/>
          <p:nvPr/>
        </p:nvSpPr>
        <p:spPr>
          <a:xfrm>
            <a:off x="11473244" y="8343852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4;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     ¬A</a:t>
            </a:r>
          </a:p>
        </p:txBody>
      </p:sp>
    </p:spTree>
    <p:extLst>
      <p:ext uri="{BB962C8B-B14F-4D97-AF65-F5344CB8AC3E}">
        <p14:creationId xmlns:p14="http://schemas.microsoft.com/office/powerpoint/2010/main" val="544913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Efficiency of Laziness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2114035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>
                <a:latin typeface="Eurostile" panose="020B0504020202050204" pitchFamily="34" charset="0"/>
              </a:rPr>
              <a:t>Lazy := Unneeded code is not evaluated</a:t>
            </a:r>
          </a:p>
          <a:p>
            <a:pPr marL="650875" lvl="1" indent="0">
              <a:buNone/>
            </a:pPr>
            <a:endParaRPr lang="en-GB">
              <a:latin typeface="Eurostile" panose="020B0504020202050204" pitchFamily="34" charset="0"/>
            </a:endParaRPr>
          </a:p>
          <a:p>
            <a:pPr lvl="1"/>
            <a:r>
              <a:rPr lang="en-GB">
                <a:latin typeface="Eurostile" panose="020B0504020202050204" pitchFamily="34" charset="0"/>
              </a:rPr>
              <a:t>Cutoff Trace not evaluated</a:t>
            </a:r>
            <a:endParaRPr lang="en-GB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lvl="1"/>
            <a:endParaRPr lang="en-GB" b="0" dirty="0">
              <a:latin typeface="Eurostile" panose="020B050402020205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7696587-023B-4391-B0C5-E0610DE8A1AB}"/>
              </a:ext>
            </a:extLst>
          </p:cNvPr>
          <p:cNvSpPr txBox="1"/>
          <p:nvPr/>
        </p:nvSpPr>
        <p:spPr>
          <a:xfrm>
            <a:off x="9265899" y="4705212"/>
            <a:ext cx="726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 || B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A93D448-CB93-475C-B6B3-3B03F34B28B1}"/>
              </a:ext>
            </a:extLst>
          </p:cNvPr>
          <p:cNvSpPr txBox="1"/>
          <p:nvPr/>
        </p:nvSpPr>
        <p:spPr>
          <a:xfrm>
            <a:off x="6640903" y="5890287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B || C</a:t>
            </a:r>
          </a:p>
          <a:p>
            <a:r>
              <a:rPr lang="de-DE">
                <a:solidFill>
                  <a:srgbClr val="FF0000"/>
                </a:solidFill>
              </a:rPr>
              <a:t>(A(x,y))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5D7EF826-0BEB-4259-A921-8B8F9E67B11C}"/>
              </a:ext>
            </a:extLst>
          </p:cNvPr>
          <p:cNvSpPr txBox="1"/>
          <p:nvPr/>
        </p:nvSpPr>
        <p:spPr>
          <a:xfrm>
            <a:off x="11690498" y="5890287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</a:t>
            </a:r>
          </a:p>
          <a:p>
            <a:r>
              <a:rPr lang="de-DE">
                <a:solidFill>
                  <a:srgbClr val="FF0000"/>
                </a:solidFill>
              </a:rPr>
              <a:t>(¬A)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6CF57F2-165D-4703-85B8-A783FEF95AEF}"/>
              </a:ext>
            </a:extLst>
          </p:cNvPr>
          <p:cNvSpPr txBox="1"/>
          <p:nvPr/>
        </p:nvSpPr>
        <p:spPr>
          <a:xfrm>
            <a:off x="6488917" y="7325390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¬B ∧ C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D045C1E2-29CF-41A8-BE51-F0807E8D2883}"/>
              </a:ext>
            </a:extLst>
          </p:cNvPr>
          <p:cNvSpPr txBox="1"/>
          <p:nvPr/>
        </p:nvSpPr>
        <p:spPr>
          <a:xfrm>
            <a:off x="4274918" y="7266401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B</a:t>
            </a:r>
            <a:r>
              <a:rPr lang="de-DE">
                <a:solidFill>
                  <a:srgbClr val="FF0000"/>
                </a:solidFill>
              </a:rPr>
              <a:t>   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B00EDAE7-61BA-44B9-BB90-DBA05DC9EB9E}"/>
              </a:ext>
            </a:extLst>
          </p:cNvPr>
          <p:cNvSpPr txBox="1"/>
          <p:nvPr/>
        </p:nvSpPr>
        <p:spPr>
          <a:xfrm>
            <a:off x="9018236" y="7286753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¬B ∧ ¬C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CF69DEA9-1412-418B-8FDE-9E75C841958E}"/>
              </a:ext>
            </a:extLst>
          </p:cNvPr>
          <p:cNvCxnSpPr>
            <a:cxnSpLocks/>
            <a:stCxn id="3" idx="2"/>
            <a:endCxn id="23" idx="0"/>
          </p:cNvCxnSpPr>
          <p:nvPr/>
        </p:nvCxnSpPr>
        <p:spPr>
          <a:xfrm flipH="1">
            <a:off x="7111545" y="5074544"/>
            <a:ext cx="2517627" cy="81574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B4855839-AB00-41AC-AA74-D742D42B7463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9629172" y="5074544"/>
            <a:ext cx="2374874" cy="81574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B667396-E52E-46C6-868E-9426143A9EC8}"/>
              </a:ext>
            </a:extLst>
          </p:cNvPr>
          <p:cNvCxnSpPr>
            <a:cxnSpLocks/>
            <a:stCxn id="23" idx="2"/>
            <a:endCxn id="30" idx="0"/>
          </p:cNvCxnSpPr>
          <p:nvPr/>
        </p:nvCxnSpPr>
        <p:spPr>
          <a:xfrm>
            <a:off x="7111545" y="6536618"/>
            <a:ext cx="2426225" cy="75013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952C82B-2FC5-43FA-8F95-25FA25F6B7A3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 flipH="1">
            <a:off x="6941125" y="6536618"/>
            <a:ext cx="170420" cy="78877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7D258962-471B-42EB-8854-AC4B887A65CE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 flipH="1">
            <a:off x="4540376" y="6536618"/>
            <a:ext cx="2571169" cy="72978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0211B886-3041-4C58-9701-09C00D699BBB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>
            <a:off x="4540376" y="7635733"/>
            <a:ext cx="373886" cy="702171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8D727BF2-39CF-47FA-83D4-E159400075C0}"/>
              </a:ext>
            </a:extLst>
          </p:cNvPr>
          <p:cNvCxnSpPr>
            <a:cxnSpLocks/>
            <a:stCxn id="26" idx="2"/>
            <a:endCxn id="46" idx="0"/>
          </p:cNvCxnSpPr>
          <p:nvPr/>
        </p:nvCxnSpPr>
        <p:spPr>
          <a:xfrm>
            <a:off x="6941125" y="7694722"/>
            <a:ext cx="211576" cy="64318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60750A26-4422-45CD-8B2C-C95B87C9D2CE}"/>
              </a:ext>
            </a:extLst>
          </p:cNvPr>
          <p:cNvCxnSpPr>
            <a:cxnSpLocks/>
            <a:stCxn id="30" idx="2"/>
            <a:endCxn id="47" idx="0"/>
          </p:cNvCxnSpPr>
          <p:nvPr/>
        </p:nvCxnSpPr>
        <p:spPr>
          <a:xfrm>
            <a:off x="9537770" y="7656085"/>
            <a:ext cx="82720" cy="711497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94C69557-BAF6-49B6-85A6-773A03CF8160}"/>
              </a:ext>
            </a:extLst>
          </p:cNvPr>
          <p:cNvCxnSpPr>
            <a:cxnSpLocks/>
            <a:stCxn id="25" idx="2"/>
            <a:endCxn id="48" idx="0"/>
          </p:cNvCxnSpPr>
          <p:nvPr/>
        </p:nvCxnSpPr>
        <p:spPr>
          <a:xfrm flipH="1">
            <a:off x="11995182" y="6536618"/>
            <a:ext cx="8864" cy="180723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03374851-5B83-465D-BF8B-CA4E27179D30}"/>
              </a:ext>
            </a:extLst>
          </p:cNvPr>
          <p:cNvSpPr txBox="1"/>
          <p:nvPr/>
        </p:nvSpPr>
        <p:spPr>
          <a:xfrm>
            <a:off x="4392324" y="83379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1;</a:t>
            </a:r>
          </a:p>
          <a:p>
            <a:r>
              <a:rPr lang="de-DE">
                <a:solidFill>
                  <a:srgbClr val="FF0000"/>
                </a:solidFill>
              </a:rPr>
              <a:t>  A ∧ B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399A363E-D040-47D2-BBF9-EE063CDE43A1}"/>
              </a:ext>
            </a:extLst>
          </p:cNvPr>
          <p:cNvSpPr txBox="1"/>
          <p:nvPr/>
        </p:nvSpPr>
        <p:spPr>
          <a:xfrm>
            <a:off x="6420737" y="8337904"/>
            <a:ext cx="1463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return 2;</a:t>
            </a:r>
          </a:p>
          <a:p>
            <a:r>
              <a:rPr lang="de-DE">
                <a:solidFill>
                  <a:srgbClr val="FF0000"/>
                </a:solidFill>
              </a:rPr>
              <a:t>A ∧ (¬B ∧ C)</a:t>
            </a:r>
            <a:endParaRPr lang="de-DE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79D4E38B-1BDF-4B87-A510-8CABCDF8FF61}"/>
              </a:ext>
            </a:extLst>
          </p:cNvPr>
          <p:cNvSpPr txBox="1"/>
          <p:nvPr/>
        </p:nvSpPr>
        <p:spPr>
          <a:xfrm>
            <a:off x="8753874" y="8367582"/>
            <a:ext cx="173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 return 3;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¬A ∧ (¬B ∧ ¬C)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DCA68446-E921-4F1C-892D-AEAF0DE6399C}"/>
              </a:ext>
            </a:extLst>
          </p:cNvPr>
          <p:cNvSpPr txBox="1"/>
          <p:nvPr/>
        </p:nvSpPr>
        <p:spPr>
          <a:xfrm>
            <a:off x="11473244" y="8343852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4;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     ¬A</a:t>
            </a:r>
          </a:p>
        </p:txBody>
      </p:sp>
    </p:spTree>
    <p:extLst>
      <p:ext uri="{BB962C8B-B14F-4D97-AF65-F5344CB8AC3E}">
        <p14:creationId xmlns:p14="http://schemas.microsoft.com/office/powerpoint/2010/main" val="24897122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Valida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äsentation2003-h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3286</Words>
  <Application>Microsoft Office PowerPoint</Application>
  <PresentationFormat>Benutzerdefiniert</PresentationFormat>
  <Paragraphs>499</Paragraphs>
  <Slides>27</Slides>
  <Notes>27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6" baseType="lpstr">
      <vt:lpstr>Courier New</vt:lpstr>
      <vt:lpstr>Droid Sans Mono</vt:lpstr>
      <vt:lpstr>Wingdings 3</vt:lpstr>
      <vt:lpstr>Arial</vt:lpstr>
      <vt:lpstr>Eurostile</vt:lpstr>
      <vt:lpstr>Calibri</vt:lpstr>
      <vt:lpstr>Cambria Math</vt:lpstr>
      <vt:lpstr>Arial Narrow</vt:lpstr>
      <vt:lpstr>template</vt:lpstr>
      <vt:lpstr>A Tool With No Name</vt:lpstr>
      <vt:lpstr>Contents</vt:lpstr>
      <vt:lpstr>Bulletpoints</vt:lpstr>
      <vt:lpstr>The Challenge</vt:lpstr>
      <vt:lpstr>Challenge Example _FDtest</vt:lpstr>
      <vt:lpstr>Challenge 4 U</vt:lpstr>
      <vt:lpstr>Challenge Solution _FDtest</vt:lpstr>
      <vt:lpstr>How Did It Do That?</vt:lpstr>
      <vt:lpstr>Efficiency of Laziness</vt:lpstr>
      <vt:lpstr>Definiton of “Trace”</vt:lpstr>
      <vt:lpstr>Z3 Formula for _FDtest [1,1]</vt:lpstr>
      <vt:lpstr>Trace Result Verification</vt:lpstr>
      <vt:lpstr>Template</vt:lpstr>
      <vt:lpstr>Solver Pragma</vt:lpstr>
      <vt:lpstr>Solver Debug</vt:lpstr>
      <vt:lpstr>Solver Loop Pragma</vt:lpstr>
      <vt:lpstr>Solver Find</vt:lpstr>
      <vt:lpstr>QkitKnorrBremse Performance</vt:lpstr>
      <vt:lpstr>MC/DC Table Generation</vt:lpstr>
      <vt:lpstr>MC/DC Table Implementation</vt:lpstr>
      <vt:lpstr>Cutoffs</vt:lpstr>
      <vt:lpstr>Strategic Design Principles</vt:lpstr>
      <vt:lpstr>Loop Length Inference</vt:lpstr>
      <vt:lpstr>Loop Length Inference Example</vt:lpstr>
      <vt:lpstr>Loop Length Inference Efficiency</vt:lpstr>
      <vt:lpstr>Future Work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Werkzeugkettenanalyse</dc:title>
  <dc:subject>ISO26262</dc:subject>
  <dc:creator>Validas AG</dc:creator>
  <cp:lastModifiedBy>Robert Reitmeier</cp:lastModifiedBy>
  <cp:revision>1229</cp:revision>
  <cp:lastPrinted>2018-01-19T07:40:56Z</cp:lastPrinted>
  <dcterms:created xsi:type="dcterms:W3CDTF">2009-12-04T13:21:58Z</dcterms:created>
  <dcterms:modified xsi:type="dcterms:W3CDTF">2021-05-10T16:38:17Z</dcterms:modified>
</cp:coreProperties>
</file>